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7" r:id="rId4"/>
  </p:sldMasterIdLst>
  <p:notesMasterIdLst>
    <p:notesMasterId r:id="rId42"/>
  </p:notesMasterIdLst>
  <p:handoutMasterIdLst>
    <p:handoutMasterId r:id="rId43"/>
  </p:handoutMasterIdLst>
  <p:sldIdLst>
    <p:sldId id="2632" r:id="rId5"/>
    <p:sldId id="2669" r:id="rId6"/>
    <p:sldId id="2716" r:id="rId7"/>
    <p:sldId id="2670" r:id="rId8"/>
    <p:sldId id="2671" r:id="rId9"/>
    <p:sldId id="2672" r:id="rId10"/>
    <p:sldId id="2676" r:id="rId11"/>
    <p:sldId id="2714" r:id="rId12"/>
    <p:sldId id="2717" r:id="rId13"/>
    <p:sldId id="2674" r:id="rId14"/>
    <p:sldId id="2729" r:id="rId15"/>
    <p:sldId id="2678" r:id="rId16"/>
    <p:sldId id="2718" r:id="rId17"/>
    <p:sldId id="2719" r:id="rId18"/>
    <p:sldId id="2720" r:id="rId19"/>
    <p:sldId id="2721" r:id="rId20"/>
    <p:sldId id="2723" r:id="rId21"/>
    <p:sldId id="2724" r:id="rId22"/>
    <p:sldId id="2726" r:id="rId23"/>
    <p:sldId id="2727" r:id="rId24"/>
    <p:sldId id="2728" r:id="rId25"/>
    <p:sldId id="2686" r:id="rId26"/>
    <p:sldId id="2730" r:id="rId27"/>
    <p:sldId id="2702" r:id="rId28"/>
    <p:sldId id="2713" r:id="rId29"/>
    <p:sldId id="2687" r:id="rId30"/>
    <p:sldId id="2703" r:id="rId31"/>
    <p:sldId id="2704" r:id="rId32"/>
    <p:sldId id="2705" r:id="rId33"/>
    <p:sldId id="2706" r:id="rId34"/>
    <p:sldId id="2712" r:id="rId35"/>
    <p:sldId id="2715" r:id="rId36"/>
    <p:sldId id="2707" r:id="rId37"/>
    <p:sldId id="2708" r:id="rId38"/>
    <p:sldId id="2710" r:id="rId39"/>
    <p:sldId id="2711" r:id="rId40"/>
    <p:sldId id="2695" r:id="rId41"/>
  </p:sldIdLst>
  <p:sldSz cx="9144000" cy="5143500" type="screen16x9"/>
  <p:notesSz cx="6858000" cy="9144000"/>
  <p:defaultTextStyle>
    <a:defPPr>
      <a:defRPr lang="en-US"/>
    </a:defPPr>
    <a:lvl1pPr marL="0" algn="l" defTabSz="685423" rtl="0" eaLnBrk="1" latinLnBrk="0" hangingPunct="1">
      <a:defRPr sz="1350" kern="1200">
        <a:solidFill>
          <a:schemeClr val="tx1"/>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1" userDrawn="1">
          <p15:clr>
            <a:srgbClr val="A4A3A4"/>
          </p15:clr>
        </p15:guide>
        <p15:guide id="4" pos="5520" userDrawn="1">
          <p15:clr>
            <a:srgbClr val="A4A3A4"/>
          </p15:clr>
        </p15:guide>
        <p15:guide id="6" pos="197" userDrawn="1">
          <p15:clr>
            <a:srgbClr val="A4A3A4"/>
          </p15:clr>
        </p15:guide>
        <p15:guide id="8" orient="horz" pos="180" userDrawn="1">
          <p15:clr>
            <a:srgbClr val="A4A3A4"/>
          </p15:clr>
        </p15:guide>
        <p15:guide id="10" pos="2625" userDrawn="1">
          <p15:clr>
            <a:srgbClr val="A4A3A4"/>
          </p15:clr>
        </p15:guide>
        <p15:guide id="11" orient="horz" pos="315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Kearney"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93C"/>
    <a:srgbClr val="A1ABBD"/>
    <a:srgbClr val="F2C97C"/>
    <a:srgbClr val="B2B2B4"/>
    <a:srgbClr val="002452"/>
    <a:srgbClr val="F8F8F8"/>
    <a:srgbClr val="F9F9F9"/>
    <a:srgbClr val="F7F7F7"/>
    <a:srgbClr val="80A5D6"/>
    <a:srgbClr val="8DAE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233"/>
  </p:normalViewPr>
  <p:slideViewPr>
    <p:cSldViewPr snapToGrid="0">
      <p:cViewPr varScale="1">
        <p:scale>
          <a:sx n="134" d="100"/>
          <a:sy n="134" d="100"/>
        </p:scale>
        <p:origin x="1000" y="176"/>
      </p:cViewPr>
      <p:guideLst>
        <p:guide orient="horz" pos="3051"/>
        <p:guide pos="5520"/>
        <p:guide pos="197"/>
        <p:guide orient="horz" pos="180"/>
        <p:guide pos="2625"/>
        <p:guide orient="horz" pos="315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solidFill>
                  <a:schemeClr val="tx1"/>
                </a:solidFill>
              </a:rPr>
              <a:t>Classified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Classified Tweets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7EE5-4A3E-A664-146825DE2F29}"/>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7EE5-4A3E-A664-146825DE2F29}"/>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7EE5-4A3E-A664-146825DE2F29}"/>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7EE5-4A3E-A664-146825DE2F29}"/>
              </c:ext>
            </c:extLst>
          </c:dPt>
          <c:cat>
            <c:strRef>
              <c:f>Sheet1!$A$2:$A$5</c:f>
              <c:strCache>
                <c:ptCount val="4"/>
                <c:pt idx="0">
                  <c:v>Bearish</c:v>
                </c:pt>
                <c:pt idx="1">
                  <c:v>Bullish</c:v>
                </c:pt>
                <c:pt idx="2">
                  <c:v>Neutral</c:v>
                </c:pt>
                <c:pt idx="3">
                  <c:v>Unrelated</c:v>
                </c:pt>
              </c:strCache>
            </c:strRef>
          </c:cat>
          <c:val>
            <c:numRef>
              <c:f>Sheet1!$B$2:$B$5</c:f>
              <c:numCache>
                <c:formatCode>0.00%</c:formatCode>
                <c:ptCount val="4"/>
                <c:pt idx="0">
                  <c:v>4.2900000000000001E-2</c:v>
                </c:pt>
                <c:pt idx="1">
                  <c:v>6.3399999999999998E-2</c:v>
                </c:pt>
                <c:pt idx="2">
                  <c:v>8.7999999999999995E-2</c:v>
                </c:pt>
                <c:pt idx="3">
                  <c:v>0.80559999999999998</c:v>
                </c:pt>
              </c:numCache>
            </c:numRef>
          </c:val>
          <c:extLst>
            <c:ext xmlns:c16="http://schemas.microsoft.com/office/drawing/2014/chart" uri="{C3380CC4-5D6E-409C-BE32-E72D297353CC}">
              <c16:uniqueId val="{00000000-AC6C-4340-AA12-A55240FADDC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13.02.2020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2/13/20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711" rtl="0" eaLnBrk="1" latinLnBrk="0" hangingPunct="1">
      <a:defRPr sz="900" kern="1200">
        <a:solidFill>
          <a:schemeClr val="tx1"/>
        </a:solidFill>
        <a:latin typeface="Calibri Light"/>
        <a:ea typeface="+mn-ea"/>
        <a:cs typeface="+mn-cs"/>
      </a:defRPr>
    </a:lvl1pPr>
    <a:lvl2pPr marL="342711" algn="l" defTabSz="342711" rtl="0" eaLnBrk="1" latinLnBrk="0" hangingPunct="1">
      <a:defRPr sz="900" kern="1200">
        <a:solidFill>
          <a:schemeClr val="tx1"/>
        </a:solidFill>
        <a:latin typeface="Calibri Light"/>
        <a:ea typeface="+mn-ea"/>
        <a:cs typeface="+mn-cs"/>
      </a:defRPr>
    </a:lvl2pPr>
    <a:lvl3pPr marL="685423" algn="l" defTabSz="342711" rtl="0" eaLnBrk="1" latinLnBrk="0" hangingPunct="1">
      <a:defRPr sz="900" kern="1200">
        <a:solidFill>
          <a:schemeClr val="tx1"/>
        </a:solidFill>
        <a:latin typeface="Calibri Light"/>
        <a:ea typeface="+mn-ea"/>
        <a:cs typeface="+mn-cs"/>
      </a:defRPr>
    </a:lvl3pPr>
    <a:lvl4pPr marL="1028134" algn="l" defTabSz="342711" rtl="0" eaLnBrk="1" latinLnBrk="0" hangingPunct="1">
      <a:defRPr sz="900" kern="1200">
        <a:solidFill>
          <a:schemeClr val="tx1"/>
        </a:solidFill>
        <a:latin typeface="Calibri Light"/>
        <a:ea typeface="+mn-ea"/>
        <a:cs typeface="+mn-cs"/>
      </a:defRPr>
    </a:lvl4pPr>
    <a:lvl5pPr marL="1370846" algn="l" defTabSz="342711" rtl="0" eaLnBrk="1" latinLnBrk="0" hangingPunct="1">
      <a:defRPr sz="900" kern="1200">
        <a:solidFill>
          <a:schemeClr val="tx1"/>
        </a:solidFill>
        <a:latin typeface="Calibri Light"/>
        <a:ea typeface="+mn-ea"/>
        <a:cs typeface="+mn-cs"/>
      </a:defRPr>
    </a:lvl5pPr>
    <a:lvl6pPr marL="1713557" algn="l" defTabSz="342711" rtl="0" eaLnBrk="1" latinLnBrk="0" hangingPunct="1">
      <a:defRPr sz="900" kern="1200">
        <a:solidFill>
          <a:schemeClr val="tx1"/>
        </a:solidFill>
        <a:latin typeface="+mn-lt"/>
        <a:ea typeface="+mn-ea"/>
        <a:cs typeface="+mn-cs"/>
      </a:defRPr>
    </a:lvl6pPr>
    <a:lvl7pPr marL="2056269" algn="l" defTabSz="342711" rtl="0" eaLnBrk="1" latinLnBrk="0" hangingPunct="1">
      <a:defRPr sz="900" kern="1200">
        <a:solidFill>
          <a:schemeClr val="tx1"/>
        </a:solidFill>
        <a:latin typeface="+mn-lt"/>
        <a:ea typeface="+mn-ea"/>
        <a:cs typeface="+mn-cs"/>
      </a:defRPr>
    </a:lvl7pPr>
    <a:lvl8pPr marL="2398980" algn="l" defTabSz="342711" rtl="0" eaLnBrk="1" latinLnBrk="0" hangingPunct="1">
      <a:defRPr sz="900" kern="1200">
        <a:solidFill>
          <a:schemeClr val="tx1"/>
        </a:solidFill>
        <a:latin typeface="+mn-lt"/>
        <a:ea typeface="+mn-ea"/>
        <a:cs typeface="+mn-cs"/>
      </a:defRPr>
    </a:lvl8pPr>
    <a:lvl9pPr marL="2741691" algn="l" defTabSz="34271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93305"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a:ln>
                  <a:noFill/>
                </a:ln>
                <a:solidFill>
                  <a:prstClr val="black"/>
                </a:solidFill>
                <a:effectLst/>
                <a:uLnTx/>
                <a:uFillTx/>
                <a:latin typeface="Calibri Light"/>
                <a:ea typeface="+mn-ea"/>
                <a:cs typeface="+mn-cs"/>
              </a:rPr>
              <a:pPr marL="0" marR="0" lvl="0" indent="0" algn="r" defTabSz="6933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7513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4350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211679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34563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203222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is a sample pipeline of how we would want to proceed with a project using NLP. This particular project aims to classify tweets about the gold metal on twitter based on their sentiment in order to get a better understanding of whether investors think the gold price will go up or down.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 will start by gathering data, followed by finding keywords, filtering twitter posts, choosing mood dimensions, annotating data, choosing the classifier method, training the model, and testing and monitoring. This will be an iterative process, that will constantly be improved upon.</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14</a:t>
            </a:fld>
            <a:endParaRPr lang="en-CA"/>
          </a:p>
        </p:txBody>
      </p:sp>
    </p:spTree>
    <p:extLst>
      <p:ext uri="{BB962C8B-B14F-4D97-AF65-F5344CB8AC3E}">
        <p14:creationId xmlns:p14="http://schemas.microsoft.com/office/powerpoint/2010/main" val="394714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I’ll go through what I did at each step of the way. </a:t>
            </a:r>
          </a:p>
          <a:p>
            <a:pPr lvl="0"/>
            <a:r>
              <a:rPr lang="en-CA" sz="1200" i="1" kern="1200" dirty="0">
                <a:solidFill>
                  <a:schemeClr val="tx1"/>
                </a:solidFill>
                <a:effectLst/>
                <a:latin typeface="+mn-lt"/>
                <a:ea typeface="+mn-ea"/>
                <a:cs typeface="+mn-cs"/>
              </a:rPr>
              <a:t>Gathering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First, we wanted to start by gathering the data we needed for our sentiment analyzer from Twitter.</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are posts of 280 character or less on the social media application Twitter. Today, Twitter is the champion of microblogging, and is the most popular platform for people to share quick thoughts in their day to day lives. Since Twitter is a widely used platform, many users use this channel to depict their thoughts and feelings on certain stocks/companies to their many followers, which can be analyzed to determine overall mood and to predict stock prices and their direction in the future.</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were downloaded using </a:t>
            </a:r>
            <a:r>
              <a:rPr lang="en-CA" sz="1200" kern="1200" dirty="0" err="1">
                <a:solidFill>
                  <a:schemeClr val="tx1"/>
                </a:solidFill>
                <a:effectLst/>
                <a:latin typeface="+mn-lt"/>
                <a:ea typeface="+mn-ea"/>
                <a:cs typeface="+mn-cs"/>
              </a:rPr>
              <a:t>Tweepy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Twurl</a:t>
            </a:r>
            <a:r>
              <a:rPr lang="en-CA" sz="1200" kern="1200" dirty="0">
                <a:solidFill>
                  <a:schemeClr val="tx1"/>
                </a:solidFill>
                <a:effectLst/>
                <a:latin typeface="+mn-lt"/>
                <a:ea typeface="+mn-ea"/>
                <a:cs typeface="+mn-cs"/>
              </a:rPr>
              <a:t>. While Twitter has a free version, it limits the tweets accessible to 7 days prior. This was not enough tweets to train our classifier, nor was it a large enough time frame in terms of posted tweets. Thus, we had to purchase Twitter’s Premium API for access to Twitter’s full archive of tweets. While the premium version also has access to an extended amount of information such as tweet location, the available keywords (such as </a:t>
            </a:r>
            <a:r>
              <a:rPr lang="en-CA" sz="1200" kern="1200" dirty="0" err="1">
                <a:solidFill>
                  <a:schemeClr val="tx1"/>
                </a:solidFill>
                <a:effectLst/>
                <a:latin typeface="+mn-lt"/>
                <a:ea typeface="+mn-ea"/>
                <a:cs typeface="+mn-cs"/>
              </a:rPr>
              <a:t>cashtags</a:t>
            </a:r>
            <a:r>
              <a:rPr lang="en-CA" sz="1200" kern="1200" dirty="0">
                <a:solidFill>
                  <a:schemeClr val="tx1"/>
                </a:solidFill>
                <a:effectLst/>
                <a:latin typeface="+mn-lt"/>
                <a:ea typeface="+mn-ea"/>
                <a:cs typeface="+mn-cs"/>
              </a:rPr>
              <a:t>) were restricted compared to the free version. All tweets were saved as .json files to retain all information, and also into csv file for ease of use.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presentation, we’ll mainly be focusing on the free tweets gathered from </a:t>
            </a:r>
            <a:r>
              <a:rPr lang="en-US" sz="1200" kern="1200" dirty="0" err="1">
                <a:solidFill>
                  <a:schemeClr val="tx1"/>
                </a:solidFill>
                <a:effectLst/>
                <a:latin typeface="+mn-lt"/>
                <a:ea typeface="+mn-ea"/>
                <a:cs typeface="+mn-cs"/>
              </a:rPr>
              <a:t>tweepy</a:t>
            </a:r>
            <a:r>
              <a:rPr lang="en-US" sz="1200" kern="1200" dirty="0">
                <a:solidFill>
                  <a:schemeClr val="tx1"/>
                </a:solidFill>
                <a:effectLst/>
                <a:latin typeface="+mn-lt"/>
                <a:ea typeface="+mn-ea"/>
                <a:cs typeface="+mn-cs"/>
              </a:rPr>
              <a:t>. To download your own tweets, you will need to create a Twitter developer account and get approval.</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767721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Finding Key Words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Determining the correct keywords is vital to obtaining related tweets. Keywords that are too broad will generate too many unrelated tweets but having a query that is too narrow will not allow us to obtain the full scope of investor sentiment. For Gold (Free Version), the search query “$GLD OR #GLD OR $GOLD” provided a large scope of related tweets. For Gold (Premium Version), the search query is ((GLD #GOLD) OR (GLD GOLD) OR #GLD). Using other keywords related to gold, such as just simply gold, returns too many unrelated tweets, many about winning the gold medal in sports, among other things.</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16</a:t>
            </a:fld>
            <a:endParaRPr lang="en-CA"/>
          </a:p>
        </p:txBody>
      </p:sp>
    </p:spTree>
    <p:extLst>
      <p:ext uri="{BB962C8B-B14F-4D97-AF65-F5344CB8AC3E}">
        <p14:creationId xmlns:p14="http://schemas.microsoft.com/office/powerpoint/2010/main" val="1046950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Mood Dimensions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Next, we need to choose the classifier categories, and the mood dimensions that these would capture, gathering from the information from the research done previously. Instead of the regular positive/neutral/negative mood dimensions, we decided to classify tweets as bullish/neutral/bearish/unrelated. This would help us better capture market sentiment, and filter out the unrelated, promotional tweets that has overtaken twitter. Here some sample tweets of each category- the bearish one talks about gold being overbought, the neutral one says gold looks interesting but doesn’t have a set position, the bullish one is telling is to buy all the gold we can, and the unrelated one is talking about another stock.</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17</a:t>
            </a:fld>
            <a:endParaRPr lang="en-CA"/>
          </a:p>
        </p:txBody>
      </p:sp>
    </p:spTree>
    <p:extLst>
      <p:ext uri="{BB962C8B-B14F-4D97-AF65-F5344CB8AC3E}">
        <p14:creationId xmlns:p14="http://schemas.microsoft.com/office/powerpoint/2010/main" val="1468050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use the tweets, we must understand what exactly is returned when we download the tweets from Twitter. Twitter renders their tweets in JSON. When downloaded, there are many attributes that are given in one single post. The fundamental attributes include the date the tweet was created, the unique ID of the tweet, the text of the tweet, the information of the user that tweeted the tweet, as well as information on entities that have been parsed out of the tweet, such as hashtags, URLs, and polls. Child objects refer to additional objects that are related to the parent, fundamental objects. For example, the User object contains child objects such as the unique user ID, the user name/ twitter handle, the user screen name, their location, and much more. If you’re interested in seeing the depth of the information provided, you can go on the twitter developer website, where they have a list of attributes associated with the tweet objects. For the purposes of this presentation, the attributes we will be focusing on are the unique tweet ID, the username of the person who tweeted it, the date the user tweeted, the text, and </a:t>
            </a:r>
            <a:r>
              <a:rPr lang="en-CA"/>
              <a:t>the location.</a:t>
            </a:r>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1117362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Annotate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deciding on the mood dimensions and gathering the data from Twitter, we needed to annotate the tweets to use as training and validation data. The current classifier is trained used tweets I annotated myself (around 6k tweets). This is a sample of the csv file, which contains the id, name of user, post time, full text of the tweet, and sentiment. </a:t>
            </a:r>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19</a:t>
            </a:fld>
            <a:endParaRPr lang="en-CA"/>
          </a:p>
        </p:txBody>
      </p:sp>
    </p:spTree>
    <p:extLst>
      <p:ext uri="{BB962C8B-B14F-4D97-AF65-F5344CB8AC3E}">
        <p14:creationId xmlns:p14="http://schemas.microsoft.com/office/powerpoint/2010/main" val="1970825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92284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tweets are mostly unrelated tweets, with a small amount being actually relevant (around 19%), as seen in the figure on the left. However, we have already paid someone to annotate around 20k tweets for us, which will hopefully increase the accuracy of the classifier. Our goal is to have at least 5k tweets per category, as shown on the right.</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20</a:t>
            </a:fld>
            <a:endParaRPr lang="en-CA"/>
          </a:p>
        </p:txBody>
      </p:sp>
    </p:spTree>
    <p:extLst>
      <p:ext uri="{BB962C8B-B14F-4D97-AF65-F5344CB8AC3E}">
        <p14:creationId xmlns:p14="http://schemas.microsoft.com/office/powerpoint/2010/main" val="103098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Classifier Method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testing out pretrained sentiment classifiers, such as  VADER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we determined that training our own classifier would be the best method due to the financial jargon commonly encountered that has different meanings out of context. The VADER sentiment analyzer is well known for its incorporation of emojis into its sentiment decision. However, as you can see the VADER classifier had an accuracy of  around 54%,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Another popular text analyzer, had an accuracy of around 45%. At the time, I did not have a lot of annotated tweets about gold, so these results were determine using a dataset found on Kaggle which labelled the sentiment of tweets in relation to airline customer experience. Due to these low numbers on regular tweets, we decided to use the fast.ai library to train our own classifier. This would allow us to tailor the language more towards the combination of finance and twitter.</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21</a:t>
            </a:fld>
            <a:endParaRPr lang="en-CA"/>
          </a:p>
        </p:txBody>
      </p:sp>
    </p:spTree>
    <p:extLst>
      <p:ext uri="{BB962C8B-B14F-4D97-AF65-F5344CB8AC3E}">
        <p14:creationId xmlns:p14="http://schemas.microsoft.com/office/powerpoint/2010/main" val="3170376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345390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a:p>
        </p:txBody>
      </p:sp>
    </p:spTree>
    <p:extLst>
      <p:ext uri="{BB962C8B-B14F-4D97-AF65-F5344CB8AC3E}">
        <p14:creationId xmlns:p14="http://schemas.microsoft.com/office/powerpoint/2010/main" val="852205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most common way to let the NN remember information from previous timesteps is to use a RNN</a:t>
            </a:r>
          </a:p>
          <a:p>
            <a:pPr marL="171450" indent="-171450">
              <a:buFontTx/>
              <a:buChar char="-"/>
            </a:pPr>
            <a:endParaRPr lang="en-US" dirty="0"/>
          </a:p>
          <a:p>
            <a:pPr marL="171450" indent="-171450">
              <a:buFontTx/>
              <a:buChar char="-"/>
            </a:pPr>
            <a:r>
              <a:rPr lang="en-US" dirty="0"/>
              <a:t>Explain RNNs</a:t>
            </a:r>
          </a:p>
          <a:p>
            <a:pPr marL="171450" indent="-171450">
              <a:buFontTx/>
              <a:buChar char="-"/>
            </a:pPr>
            <a:endParaRPr lang="en-US" dirty="0"/>
          </a:p>
          <a:p>
            <a:pPr marL="171450" indent="-171450">
              <a:buFontTx/>
              <a:buChar char="-"/>
            </a:pPr>
            <a:r>
              <a:rPr lang="en-US" dirty="0"/>
              <a:t>Explain LSTM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879743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928802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759918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379934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2150571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t>
            </a:r>
            <a:r>
              <a:rPr lang="en-US" dirty="0" err="1"/>
              <a:t>transfomers</a:t>
            </a:r>
            <a:r>
              <a:rPr lang="en-US" dirty="0"/>
              <a:t>, encoder, decoder, attention</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13517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6517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4063193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303806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1372990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lm</a:t>
            </a:r>
            <a:r>
              <a:rPr lang="en-US" dirty="0"/>
              <a:t> </a:t>
            </a:r>
            <a:r>
              <a:rPr lang="en-US" dirty="0" err="1"/>
              <a:t>fine-tuning:because</a:t>
            </a:r>
            <a:r>
              <a:rPr lang="en-US" dirty="0"/>
              <a:t> the model is already trained on such a large corpus (GBs of text data), we don’t need to pre-train the model more on a domain specific  corpus</a:t>
            </a:r>
          </a:p>
          <a:p>
            <a:endParaRPr lang="en-US" dirty="0"/>
          </a:p>
          <a:p>
            <a:r>
              <a:rPr lang="en-US" dirty="0"/>
              <a:t>Plus it’s so computationally intensive to train BERT, the cost-benefit doesn’t seem to favor further domain specific language modelling</a:t>
            </a:r>
          </a:p>
          <a:p>
            <a:endParaRPr lang="en-US" dirty="0"/>
          </a:p>
          <a:p>
            <a:r>
              <a:rPr lang="en-US" dirty="0"/>
              <a:t>Some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2730658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bias:</a:t>
            </a:r>
          </a:p>
          <a:p>
            <a:pPr marL="171450" indent="-171450">
              <a:buFontTx/>
              <a:buChar char="-"/>
            </a:pPr>
            <a:r>
              <a:rPr lang="en-US" dirty="0"/>
              <a:t>For </a:t>
            </a:r>
            <a:r>
              <a:rPr lang="en-US" dirty="0" err="1"/>
              <a:t>rnns</a:t>
            </a:r>
            <a:r>
              <a:rPr lang="en-US" dirty="0"/>
              <a:t>, when you look at a word, you have to have looked at all the words before it, but nothing after it (sequential)</a:t>
            </a:r>
          </a:p>
          <a:p>
            <a:pPr marL="171450" indent="-171450">
              <a:buFontTx/>
              <a:buChar char="-"/>
            </a:pPr>
            <a:r>
              <a:rPr lang="en-US" dirty="0"/>
              <a:t>By contrast for Transformers, when you look at a word, you’re computing its attention between that word and all the words in that sequence (and that can be parallelized)</a:t>
            </a:r>
          </a:p>
          <a:p>
            <a:pPr marL="171450" indent="-171450">
              <a:buFontTx/>
              <a:buChar char="-"/>
            </a:pPr>
            <a:endParaRPr lang="en-US" dirty="0"/>
          </a:p>
          <a:p>
            <a:pPr marL="0" indent="0">
              <a:buFontTx/>
              <a:buNone/>
            </a:pPr>
            <a:r>
              <a:rPr lang="en-US" dirty="0"/>
              <a:t>Harder to scale:</a:t>
            </a:r>
          </a:p>
          <a:p>
            <a:pPr marL="0" indent="0">
              <a:buFontTx/>
              <a:buNone/>
            </a:pPr>
            <a:r>
              <a:rPr lang="en-US" dirty="0"/>
              <a:t>- Because when you use </a:t>
            </a:r>
            <a:r>
              <a:rPr lang="en-US" dirty="0" err="1"/>
              <a:t>rnns</a:t>
            </a:r>
            <a:r>
              <a:rPr lang="en-US" dirty="0"/>
              <a:t>, it has to be sequential, it makes it much harder to scale into larger model with much more layers</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466816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3037672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ROBERTA – BERT but trained differently</a:t>
            </a:r>
          </a:p>
          <a:p>
            <a:endParaRPr lang="en-US" dirty="0"/>
          </a:p>
          <a:p>
            <a:r>
              <a:rPr lang="en-CA" dirty="0"/>
              <a:t>The model is trained longer (100k-500K steps)</a:t>
            </a:r>
          </a:p>
          <a:p>
            <a:r>
              <a:rPr lang="en-CA" dirty="0"/>
              <a:t>bigger batch sizes </a:t>
            </a:r>
            <a:r>
              <a:rPr lang="en-CA" i="1" dirty="0"/>
              <a:t>(they train with batch size of 4K sequences in contrast to BERT base trained on 256 sequences)</a:t>
            </a:r>
            <a:endParaRPr lang="en-CA" dirty="0"/>
          </a:p>
          <a:p>
            <a:r>
              <a:rPr lang="en-CA" dirty="0"/>
              <a:t>more data 16G -&gt; 160G of text </a:t>
            </a:r>
            <a:r>
              <a:rPr lang="en-CA" i="1" dirty="0"/>
              <a:t>( e.g. a new corpus CC-NEWS subset of Common Crawl)</a:t>
            </a:r>
            <a:endParaRPr lang="en-CA" dirty="0"/>
          </a:p>
          <a:p>
            <a:r>
              <a:rPr lang="en-CA" dirty="0"/>
              <a:t>removing next sentence prediction </a:t>
            </a:r>
            <a:r>
              <a:rPr lang="en-CA" i="1" dirty="0"/>
              <a:t>(they report slight improvement in downstream tasks by removing this)</a:t>
            </a:r>
            <a:endParaRPr lang="en-CA" dirty="0"/>
          </a:p>
          <a:p>
            <a:r>
              <a:rPr lang="en-CA" dirty="0"/>
              <a:t>training on longer sequences </a:t>
            </a:r>
            <a:r>
              <a:rPr lang="en-CA" i="1" dirty="0"/>
              <a:t>(full contiguous sentences without next sentence prediction)</a:t>
            </a:r>
            <a:endParaRPr lang="en-CA" dirty="0"/>
          </a:p>
          <a:p>
            <a:r>
              <a:rPr lang="en-CA" dirty="0"/>
              <a:t>dynamically changing the masking pattern applied to training data </a:t>
            </a:r>
            <a:r>
              <a:rPr lang="en-CA" i="1" dirty="0"/>
              <a:t>(BERT masking is done during preprocessing. Instead they perform masking dynamically on each sentence.)</a:t>
            </a:r>
            <a:endParaRPr lang="en-CA" dirty="0"/>
          </a:p>
          <a:p>
            <a:r>
              <a:rPr lang="en-CA" dirty="0"/>
              <a:t>Larger vocabulary of 50K </a:t>
            </a:r>
            <a:r>
              <a:rPr lang="en-CA" dirty="0" err="1"/>
              <a:t>subword</a:t>
            </a:r>
            <a:r>
              <a:rPr lang="en-CA" dirty="0"/>
              <a:t> units as opposed to BERT 30k units</a:t>
            </a:r>
          </a:p>
          <a:p>
            <a:r>
              <a:rPr lang="en-CA" dirty="0"/>
              <a:t>Different hyperparameters</a:t>
            </a:r>
          </a:p>
          <a:p>
            <a:endParaRPr lang="en-CA" dirty="0"/>
          </a:p>
          <a:p>
            <a:r>
              <a:rPr lang="en-CA" dirty="0"/>
              <a:t>Basically SOTA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3853301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a:p>
        </p:txBody>
      </p:sp>
    </p:spTree>
    <p:extLst>
      <p:ext uri="{BB962C8B-B14F-4D97-AF65-F5344CB8AC3E}">
        <p14:creationId xmlns:p14="http://schemas.microsoft.com/office/powerpoint/2010/main" val="103213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10002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an established link between public sentiment of a financial instrument, and its influence on the instrument’s performance. By understanding the public sentiment of a particular financial instrument, we hope to gain insight into its future price movements. </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 By leveraging deep learning, we are able to make accurate sentiment classification at scale, thus giving us an accurate and timely analysis of public sentiment on gold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8845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2432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08115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76534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146685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807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9387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9069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F931A-C1AE-9C48-BC80-D41FF05BD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B0A4A06-C2DE-B349-B296-AADE7F163BD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26587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p:nvPr>
        </p:nvSpPr>
        <p:spPr>
          <a:xfrm>
            <a:off x="1120325" y="526525"/>
            <a:ext cx="7886700" cy="625621"/>
          </a:xfrm>
        </p:spPr>
        <p:txBody>
          <a:bodyPr/>
          <a:lstStyle>
            <a:lvl1pPr>
              <a:defRPr>
                <a:latin typeface="Trade Gothic LT Std" pitchFamily="2" charset="0"/>
              </a:defRPr>
            </a:lvl1pPr>
          </a:lstStyle>
          <a:p>
            <a:r>
              <a:rPr lang="en-US"/>
              <a:t>Click to edit Master title style</a:t>
            </a:r>
            <a:endParaRPr lang="id-ID"/>
          </a:p>
        </p:txBody>
      </p:sp>
      <p:sp>
        <p:nvSpPr>
          <p:cNvPr id="7" name="Text Placeholder 6"/>
          <p:cNvSpPr>
            <a:spLocks noGrp="1"/>
          </p:cNvSpPr>
          <p:nvPr>
            <p:ph type="body" sz="quarter" idx="13" hasCustomPrompt="1"/>
          </p:nvPr>
        </p:nvSpPr>
        <p:spPr>
          <a:xfrm>
            <a:off x="1105626" y="250598"/>
            <a:ext cx="7886700" cy="338138"/>
          </a:xfrm>
        </p:spPr>
        <p:txBody>
          <a:bodyPr anchor="ctr">
            <a:normAutofit/>
          </a:bodyPr>
          <a:lstStyle>
            <a:lvl1pPr marL="0" indent="0">
              <a:buNone/>
              <a:defRPr sz="1200">
                <a:latin typeface="Trade Gothic LT Std" pitchFamily="2" charset="0"/>
              </a:defRPr>
            </a:lvl1pPr>
          </a:lstStyle>
          <a:p>
            <a:pPr lvl="0"/>
            <a:r>
              <a:rPr lang="id-ID"/>
              <a:t>Insert subtitle here</a:t>
            </a:r>
          </a:p>
        </p:txBody>
      </p:sp>
      <p:pic>
        <p:nvPicPr>
          <p:cNvPr id="11" name="Picture 10">
            <a:extLst>
              <a:ext uri="{FF2B5EF4-FFF2-40B4-BE49-F238E27FC236}">
                <a16:creationId xmlns:a16="http://schemas.microsoft.com/office/drawing/2014/main" id="{E4E259A3-4C9C-EE43-9532-DE8D0F9A370A}"/>
              </a:ext>
            </a:extLst>
          </p:cNvPr>
          <p:cNvPicPr>
            <a:picLocks noChangeAspect="1"/>
          </p:cNvPicPr>
          <p:nvPr userDrawn="1"/>
        </p:nvPicPr>
        <p:blipFill>
          <a:blip r:embed="rId2"/>
          <a:stretch>
            <a:fillRect/>
          </a:stretch>
        </p:blipFill>
        <p:spPr>
          <a:xfrm>
            <a:off x="2" y="2"/>
            <a:ext cx="1037093" cy="839333"/>
          </a:xfrm>
          <a:prstGeom prst="rect">
            <a:avLst/>
          </a:prstGeom>
        </p:spPr>
      </p:pic>
      <p:pic>
        <p:nvPicPr>
          <p:cNvPr id="14" name="Picture 13">
            <a:extLst>
              <a:ext uri="{FF2B5EF4-FFF2-40B4-BE49-F238E27FC236}">
                <a16:creationId xmlns:a16="http://schemas.microsoft.com/office/drawing/2014/main" id="{DC07D1DE-8420-F147-8A88-40F4F5E3C34A}"/>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5" name="Slide Number Placeholder 1">
            <a:extLst>
              <a:ext uri="{FF2B5EF4-FFF2-40B4-BE49-F238E27FC236}">
                <a16:creationId xmlns:a16="http://schemas.microsoft.com/office/drawing/2014/main" id="{02615C4B-273F-834A-9E48-99B36ECF2C3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6" name="Picture 15">
            <a:extLst>
              <a:ext uri="{FF2B5EF4-FFF2-40B4-BE49-F238E27FC236}">
                <a16:creationId xmlns:a16="http://schemas.microsoft.com/office/drawing/2014/main" id="{934218C4-7459-B840-8B6C-6C83D2B5A8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39197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6544189" y="485777"/>
            <a:ext cx="1872150" cy="1871663"/>
          </a:xfrm>
          <a:prstGeom prst="rect">
            <a:avLst/>
          </a:prstGeom>
        </p:spPr>
        <p:txBody>
          <a:bodyPr/>
          <a:lstStyle/>
          <a:p>
            <a:endParaRPr lang="en-US"/>
          </a:p>
        </p:txBody>
      </p:sp>
      <p:sp>
        <p:nvSpPr>
          <p:cNvPr id="10" name="Рисунок 2"/>
          <p:cNvSpPr>
            <a:spLocks noGrp="1"/>
          </p:cNvSpPr>
          <p:nvPr>
            <p:ph type="pic" sz="quarter" idx="12"/>
          </p:nvPr>
        </p:nvSpPr>
        <p:spPr>
          <a:xfrm>
            <a:off x="6544189" y="2371727"/>
            <a:ext cx="1872150" cy="1871663"/>
          </a:xfrm>
          <a:prstGeom prst="rect">
            <a:avLst/>
          </a:prstGeom>
        </p:spPr>
        <p:txBody>
          <a:bodyPr/>
          <a:lstStyle/>
          <a:p>
            <a:endParaRPr lang="en-US"/>
          </a:p>
        </p:txBody>
      </p:sp>
      <p:sp>
        <p:nvSpPr>
          <p:cNvPr id="11" name="Рисунок 2"/>
          <p:cNvSpPr>
            <a:spLocks noGrp="1"/>
          </p:cNvSpPr>
          <p:nvPr>
            <p:ph type="pic" sz="quarter" idx="13"/>
          </p:nvPr>
        </p:nvSpPr>
        <p:spPr>
          <a:xfrm>
            <a:off x="4657747" y="485777"/>
            <a:ext cx="1872150" cy="1871663"/>
          </a:xfrm>
          <a:prstGeom prst="rect">
            <a:avLst/>
          </a:prstGeom>
        </p:spPr>
        <p:txBody>
          <a:bodyPr/>
          <a:lstStyle/>
          <a:p>
            <a:endParaRPr lang="en-US"/>
          </a:p>
        </p:txBody>
      </p:sp>
      <p:sp>
        <p:nvSpPr>
          <p:cNvPr id="12" name="Рисунок 2"/>
          <p:cNvSpPr>
            <a:spLocks noGrp="1"/>
          </p:cNvSpPr>
          <p:nvPr>
            <p:ph type="pic" sz="quarter" idx="14"/>
          </p:nvPr>
        </p:nvSpPr>
        <p:spPr>
          <a:xfrm>
            <a:off x="4657747" y="2371727"/>
            <a:ext cx="1872150" cy="1871663"/>
          </a:xfrm>
          <a:prstGeom prst="rect">
            <a:avLst/>
          </a:prstGeom>
        </p:spPr>
        <p:txBody>
          <a:bodyPr/>
          <a:lstStyle/>
          <a:p>
            <a:endParaRPr lang="en-US"/>
          </a:p>
        </p:txBody>
      </p:sp>
      <p:pic>
        <p:nvPicPr>
          <p:cNvPr id="7" name="Picture 6">
            <a:extLst>
              <a:ext uri="{FF2B5EF4-FFF2-40B4-BE49-F238E27FC236}">
                <a16:creationId xmlns:a16="http://schemas.microsoft.com/office/drawing/2014/main" id="{537EC33E-65CA-5F43-B762-C70CD3DA3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9" name="Picture 8">
            <a:extLst>
              <a:ext uri="{FF2B5EF4-FFF2-40B4-BE49-F238E27FC236}">
                <a16:creationId xmlns:a16="http://schemas.microsoft.com/office/drawing/2014/main" id="{4F91EE2D-7F9B-364A-ABC4-D6F69982DECD}"/>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13" name="Picture 12">
            <a:extLst>
              <a:ext uri="{FF2B5EF4-FFF2-40B4-BE49-F238E27FC236}">
                <a16:creationId xmlns:a16="http://schemas.microsoft.com/office/drawing/2014/main" id="{8DEE1740-52CD-2545-9BD9-6F074AB84653}"/>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14" name="Slide Number Placeholder 1">
            <a:extLst>
              <a:ext uri="{FF2B5EF4-FFF2-40B4-BE49-F238E27FC236}">
                <a16:creationId xmlns:a16="http://schemas.microsoft.com/office/drawing/2014/main" id="{A2C9A0C6-A3A8-2446-99D4-7AD2E05D6A92}"/>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4579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Picture Left">
    <p:spTree>
      <p:nvGrpSpPr>
        <p:cNvPr id="1" name=""/>
        <p:cNvGrpSpPr/>
        <p:nvPr/>
      </p:nvGrpSpPr>
      <p:grpSpPr>
        <a:xfrm>
          <a:off x="0" y="0"/>
          <a:ext cx="0" cy="0"/>
          <a:chOff x="0" y="0"/>
          <a:chExt cx="0" cy="0"/>
        </a:xfrm>
      </p:grpSpPr>
      <p:sp>
        <p:nvSpPr>
          <p:cNvPr id="8" name="Picture Placeholder 12"/>
          <p:cNvSpPr>
            <a:spLocks noGrp="1"/>
          </p:cNvSpPr>
          <p:nvPr>
            <p:ph type="pic" sz="quarter" idx="14"/>
          </p:nvPr>
        </p:nvSpPr>
        <p:spPr>
          <a:xfrm>
            <a:off x="0" y="2"/>
            <a:ext cx="4286250" cy="2570615"/>
          </a:xfrm>
          <a:prstGeom prst="rect">
            <a:avLst/>
          </a:prstGeom>
          <a:noFill/>
          <a:ln>
            <a:noFill/>
          </a:ln>
        </p:spPr>
        <p:txBody>
          <a:bodyPr/>
          <a:lstStyle>
            <a:lvl1pPr>
              <a:defRPr sz="750"/>
            </a:lvl1pPr>
          </a:lstStyle>
          <a:p>
            <a:endParaRPr lang="en-US"/>
          </a:p>
        </p:txBody>
      </p:sp>
      <p:sp>
        <p:nvSpPr>
          <p:cNvPr id="5" name="Picture Placeholder 12"/>
          <p:cNvSpPr>
            <a:spLocks noGrp="1"/>
          </p:cNvSpPr>
          <p:nvPr>
            <p:ph type="pic" sz="quarter" idx="15"/>
          </p:nvPr>
        </p:nvSpPr>
        <p:spPr>
          <a:xfrm>
            <a:off x="0" y="2572887"/>
            <a:ext cx="4286250" cy="2570615"/>
          </a:xfrm>
          <a:prstGeom prst="rect">
            <a:avLst/>
          </a:prstGeom>
          <a:noFill/>
          <a:ln>
            <a:noFill/>
          </a:ln>
        </p:spPr>
        <p:txBody>
          <a:bodyPr/>
          <a:lstStyle>
            <a:lvl1pPr>
              <a:defRPr sz="750"/>
            </a:lvl1pPr>
          </a:lstStyle>
          <a:p>
            <a:endParaRPr lang="en-US"/>
          </a:p>
        </p:txBody>
      </p:sp>
      <p:pic>
        <p:nvPicPr>
          <p:cNvPr id="9" name="Picture 8">
            <a:extLst>
              <a:ext uri="{FF2B5EF4-FFF2-40B4-BE49-F238E27FC236}">
                <a16:creationId xmlns:a16="http://schemas.microsoft.com/office/drawing/2014/main" id="{A0B07697-27A2-8C4F-9EB1-1439DC53D514}"/>
              </a:ext>
            </a:extLst>
          </p:cNvPr>
          <p:cNvPicPr>
            <a:picLocks noChangeAspect="1"/>
          </p:cNvPicPr>
          <p:nvPr userDrawn="1"/>
        </p:nvPicPr>
        <p:blipFill>
          <a:blip r:embed="rId2"/>
          <a:stretch>
            <a:fillRect/>
          </a:stretch>
        </p:blipFill>
        <p:spPr>
          <a:xfrm>
            <a:off x="8712883" y="4714875"/>
            <a:ext cx="431119" cy="431006"/>
          </a:xfrm>
          <a:prstGeom prst="rect">
            <a:avLst/>
          </a:prstGeom>
        </p:spPr>
      </p:pic>
      <p:sp>
        <p:nvSpPr>
          <p:cNvPr id="10" name="Slide Number Placeholder 1">
            <a:extLst>
              <a:ext uri="{FF2B5EF4-FFF2-40B4-BE49-F238E27FC236}">
                <a16:creationId xmlns:a16="http://schemas.microsoft.com/office/drawing/2014/main" id="{19CF5D75-9A7E-454A-9CB9-4D71D6727AAD}"/>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3995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2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537708" y="828675"/>
            <a:ext cx="2109146" cy="2108002"/>
          </a:xfrm>
          <a:prstGeom prst="ellipse">
            <a:avLst/>
          </a:prstGeom>
        </p:spPr>
        <p:txBody>
          <a:bodyPr/>
          <a:lstStyle/>
          <a:p>
            <a:endParaRPr lang="en-US"/>
          </a:p>
        </p:txBody>
      </p:sp>
      <p:sp>
        <p:nvSpPr>
          <p:cNvPr id="7" name="Рисунок 5"/>
          <p:cNvSpPr>
            <a:spLocks noGrp="1"/>
          </p:cNvSpPr>
          <p:nvPr>
            <p:ph type="pic" sz="quarter" idx="11"/>
          </p:nvPr>
        </p:nvSpPr>
        <p:spPr>
          <a:xfrm>
            <a:off x="3453117" y="828675"/>
            <a:ext cx="2109146" cy="2108002"/>
          </a:xfrm>
          <a:prstGeom prst="ellipse">
            <a:avLst/>
          </a:prstGeom>
        </p:spPr>
        <p:txBody>
          <a:bodyPr/>
          <a:lstStyle/>
          <a:p>
            <a:endParaRPr lang="en-US"/>
          </a:p>
        </p:txBody>
      </p:sp>
      <p:sp>
        <p:nvSpPr>
          <p:cNvPr id="8" name="Рисунок 5"/>
          <p:cNvSpPr>
            <a:spLocks noGrp="1"/>
          </p:cNvSpPr>
          <p:nvPr>
            <p:ph type="pic" sz="quarter" idx="12"/>
          </p:nvPr>
        </p:nvSpPr>
        <p:spPr>
          <a:xfrm>
            <a:off x="6382817" y="82867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9661B525-5D51-8048-8747-D84DF6965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10" name="Picture 9">
            <a:extLst>
              <a:ext uri="{FF2B5EF4-FFF2-40B4-BE49-F238E27FC236}">
                <a16:creationId xmlns:a16="http://schemas.microsoft.com/office/drawing/2014/main" id="{B4B69759-3624-8B48-807C-EED4CB89ABCD}"/>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1" name="Slide Number Placeholder 1">
            <a:extLst>
              <a:ext uri="{FF2B5EF4-FFF2-40B4-BE49-F238E27FC236}">
                <a16:creationId xmlns:a16="http://schemas.microsoft.com/office/drawing/2014/main" id="{D533F8AF-CE61-8644-80D5-0F053F562D80}"/>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2" name="Picture 11">
            <a:extLst>
              <a:ext uri="{FF2B5EF4-FFF2-40B4-BE49-F238E27FC236}">
                <a16:creationId xmlns:a16="http://schemas.microsoft.com/office/drawing/2014/main" id="{7B734086-DAB5-C740-884B-04B448EA680B}"/>
              </a:ext>
            </a:extLst>
          </p:cNvPr>
          <p:cNvPicPr>
            <a:picLocks noChangeAspect="1"/>
          </p:cNvPicPr>
          <p:nvPr userDrawn="1"/>
        </p:nvPicPr>
        <p:blipFill>
          <a:blip r:embed="rId4"/>
          <a:stretch>
            <a:fillRect/>
          </a:stretch>
        </p:blipFill>
        <p:spPr>
          <a:xfrm>
            <a:off x="2" y="0"/>
            <a:ext cx="670847" cy="542925"/>
          </a:xfrm>
          <a:prstGeom prst="rect">
            <a:avLst/>
          </a:prstGeom>
        </p:spPr>
      </p:pic>
    </p:spTree>
    <p:extLst>
      <p:ext uri="{BB962C8B-B14F-4D97-AF65-F5344CB8AC3E}">
        <p14:creationId xmlns:p14="http://schemas.microsoft.com/office/powerpoint/2010/main" val="39710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42879" y="442914"/>
            <a:ext cx="2515255" cy="4257675"/>
          </a:xfrm>
          <a:prstGeom prst="rect">
            <a:avLst/>
          </a:prstGeom>
        </p:spPr>
        <p:txBody>
          <a:bodyPr/>
          <a:lstStyle/>
          <a:p>
            <a:endParaRPr lang="en-US"/>
          </a:p>
        </p:txBody>
      </p:sp>
      <p:pic>
        <p:nvPicPr>
          <p:cNvPr id="6" name="Picture 5">
            <a:extLst>
              <a:ext uri="{FF2B5EF4-FFF2-40B4-BE49-F238E27FC236}">
                <a16:creationId xmlns:a16="http://schemas.microsoft.com/office/drawing/2014/main" id="{AADE39BE-C379-1642-AD00-0019841BFD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7" name="Picture 6">
            <a:extLst>
              <a:ext uri="{FF2B5EF4-FFF2-40B4-BE49-F238E27FC236}">
                <a16:creationId xmlns:a16="http://schemas.microsoft.com/office/drawing/2014/main" id="{A2423E82-3590-764B-B7B4-A5E9CEDDB872}"/>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8" name="Picture 7">
            <a:extLst>
              <a:ext uri="{FF2B5EF4-FFF2-40B4-BE49-F238E27FC236}">
                <a16:creationId xmlns:a16="http://schemas.microsoft.com/office/drawing/2014/main" id="{97656A36-4F0F-0549-ADFF-40961961E086}"/>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9" name="Slide Number Placeholder 1">
            <a:extLst>
              <a:ext uri="{FF2B5EF4-FFF2-40B4-BE49-F238E27FC236}">
                <a16:creationId xmlns:a16="http://schemas.microsoft.com/office/drawing/2014/main" id="{FEA69D0C-4260-E941-8B1C-EF670910AC7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79282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22727-A18A-7A40-9970-8FC93461A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9F73D099-39CD-814E-9596-399B204ECE99}"/>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33438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3B5463F4-978F-F94C-A3A0-8E44A736D23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15845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583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702197" y="285752"/>
            <a:ext cx="3071422" cy="3186113"/>
          </a:xfrm>
          <a:custGeom>
            <a:avLst/>
            <a:gdLst>
              <a:gd name="connsiteX0" fmla="*/ 0 w 6248400"/>
              <a:gd name="connsiteY0" fmla="*/ 0 h 5867400"/>
              <a:gd name="connsiteX1" fmla="*/ 6248400 w 6248400"/>
              <a:gd name="connsiteY1" fmla="*/ 0 h 5867400"/>
              <a:gd name="connsiteX2" fmla="*/ 6248400 w 6248400"/>
              <a:gd name="connsiteY2" fmla="*/ 5867400 h 5867400"/>
              <a:gd name="connsiteX3" fmla="*/ 0 w 6248400"/>
              <a:gd name="connsiteY3" fmla="*/ 5867400 h 5867400"/>
              <a:gd name="connsiteX4" fmla="*/ 0 w 6248400"/>
              <a:gd name="connsiteY4"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2625725 w 8874125"/>
              <a:gd name="connsiteY3" fmla="*/ 58674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0 w 8874125"/>
              <a:gd name="connsiteY3" fmla="*/ 2324100 h 5867400"/>
              <a:gd name="connsiteX4" fmla="*/ 2625725 w 8874125"/>
              <a:gd name="connsiteY4" fmla="*/ 0 h 5867400"/>
              <a:gd name="connsiteX0" fmla="*/ 4378325 w 8874125"/>
              <a:gd name="connsiteY0" fmla="*/ 609600 h 5867400"/>
              <a:gd name="connsiteX1" fmla="*/ 8874125 w 8874125"/>
              <a:gd name="connsiteY1" fmla="*/ 0 h 5867400"/>
              <a:gd name="connsiteX2" fmla="*/ 8874125 w 8874125"/>
              <a:gd name="connsiteY2" fmla="*/ 5867400 h 5867400"/>
              <a:gd name="connsiteX3" fmla="*/ 0 w 8874125"/>
              <a:gd name="connsiteY3" fmla="*/ 2324100 h 5867400"/>
              <a:gd name="connsiteX4" fmla="*/ 4378325 w 8874125"/>
              <a:gd name="connsiteY4" fmla="*/ 609600 h 5867400"/>
              <a:gd name="connsiteX0" fmla="*/ 3463925 w 8874125"/>
              <a:gd name="connsiteY0" fmla="*/ 0 h 6438900"/>
              <a:gd name="connsiteX1" fmla="*/ 8874125 w 8874125"/>
              <a:gd name="connsiteY1" fmla="*/ 571500 h 6438900"/>
              <a:gd name="connsiteX2" fmla="*/ 8874125 w 8874125"/>
              <a:gd name="connsiteY2" fmla="*/ 6438900 h 6438900"/>
              <a:gd name="connsiteX3" fmla="*/ 0 w 8874125"/>
              <a:gd name="connsiteY3" fmla="*/ 2895600 h 6438900"/>
              <a:gd name="connsiteX4" fmla="*/ 3463925 w 8874125"/>
              <a:gd name="connsiteY4" fmla="*/ 0 h 6438900"/>
              <a:gd name="connsiteX0" fmla="*/ 3425825 w 8836025"/>
              <a:gd name="connsiteY0" fmla="*/ 0 h 6438900"/>
              <a:gd name="connsiteX1" fmla="*/ 8836025 w 8836025"/>
              <a:gd name="connsiteY1" fmla="*/ 571500 h 6438900"/>
              <a:gd name="connsiteX2" fmla="*/ 8836025 w 8836025"/>
              <a:gd name="connsiteY2" fmla="*/ 6438900 h 6438900"/>
              <a:gd name="connsiteX3" fmla="*/ 0 w 8836025"/>
              <a:gd name="connsiteY3" fmla="*/ 4381500 h 6438900"/>
              <a:gd name="connsiteX4" fmla="*/ 3425825 w 8836025"/>
              <a:gd name="connsiteY4" fmla="*/ 0 h 6438900"/>
              <a:gd name="connsiteX0" fmla="*/ 3425825 w 8988425"/>
              <a:gd name="connsiteY0" fmla="*/ 0 h 8496300"/>
              <a:gd name="connsiteX1" fmla="*/ 8836025 w 8988425"/>
              <a:gd name="connsiteY1" fmla="*/ 571500 h 8496300"/>
              <a:gd name="connsiteX2" fmla="*/ 8988425 w 8988425"/>
              <a:gd name="connsiteY2" fmla="*/ 8496300 h 8496300"/>
              <a:gd name="connsiteX3" fmla="*/ 0 w 8988425"/>
              <a:gd name="connsiteY3" fmla="*/ 4381500 h 8496300"/>
              <a:gd name="connsiteX4" fmla="*/ 3425825 w 8988425"/>
              <a:gd name="connsiteY4" fmla="*/ 0 h 8496300"/>
              <a:gd name="connsiteX0" fmla="*/ 2625725 w 8188325"/>
              <a:gd name="connsiteY0" fmla="*/ 0 h 8496300"/>
              <a:gd name="connsiteX1" fmla="*/ 8035925 w 8188325"/>
              <a:gd name="connsiteY1" fmla="*/ 571500 h 8496300"/>
              <a:gd name="connsiteX2" fmla="*/ 8188325 w 8188325"/>
              <a:gd name="connsiteY2" fmla="*/ 8496300 h 8496300"/>
              <a:gd name="connsiteX3" fmla="*/ 0 w 8188325"/>
              <a:gd name="connsiteY3" fmla="*/ 3848100 h 8496300"/>
              <a:gd name="connsiteX4" fmla="*/ 2625725 w 8188325"/>
              <a:gd name="connsiteY4" fmla="*/ 0 h 849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8325" h="8496300">
                <a:moveTo>
                  <a:pt x="2625725" y="0"/>
                </a:moveTo>
                <a:lnTo>
                  <a:pt x="8035925" y="571500"/>
                </a:lnTo>
                <a:lnTo>
                  <a:pt x="8188325" y="8496300"/>
                </a:lnTo>
                <a:lnTo>
                  <a:pt x="0" y="3848100"/>
                </a:lnTo>
                <a:lnTo>
                  <a:pt x="2625725" y="0"/>
                </a:lnTo>
                <a:close/>
              </a:path>
            </a:pathLst>
          </a:custGeom>
        </p:spPr>
        <p:txBody>
          <a:bodyPr/>
          <a:lstStyle/>
          <a:p>
            <a:endParaRPr lang="en-US"/>
          </a:p>
        </p:txBody>
      </p:sp>
      <p:pic>
        <p:nvPicPr>
          <p:cNvPr id="4" name="Picture 3">
            <a:extLst>
              <a:ext uri="{FF2B5EF4-FFF2-40B4-BE49-F238E27FC236}">
                <a16:creationId xmlns:a16="http://schemas.microsoft.com/office/drawing/2014/main" id="{91FDA261-F70A-EE49-9F9E-C9D02022F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8EEBB75-C4D9-F446-9D9F-5980027A02B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795800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769344" y="728662"/>
            <a:ext cx="3558514" cy="3557588"/>
          </a:xfrm>
          <a:prstGeom prst="ellipse">
            <a:avLst/>
          </a:prstGeom>
        </p:spPr>
        <p:txBody>
          <a:bodyPr/>
          <a:lstStyle/>
          <a:p>
            <a:endParaRPr lang="en-US"/>
          </a:p>
        </p:txBody>
      </p:sp>
      <p:pic>
        <p:nvPicPr>
          <p:cNvPr id="4" name="Picture 3">
            <a:extLst>
              <a:ext uri="{FF2B5EF4-FFF2-40B4-BE49-F238E27FC236}">
                <a16:creationId xmlns:a16="http://schemas.microsoft.com/office/drawing/2014/main" id="{BD32AB6F-5519-7742-8A67-6008DA6E83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73313" y="4629150"/>
            <a:ext cx="833655" cy="238125"/>
          </a:xfrm>
          <a:prstGeom prst="rect">
            <a:avLst/>
          </a:prstGeom>
        </p:spPr>
      </p:pic>
      <p:sp>
        <p:nvSpPr>
          <p:cNvPr id="5" name="Slide Number Placeholder 1">
            <a:extLst>
              <a:ext uri="{FF2B5EF4-FFF2-40B4-BE49-F238E27FC236}">
                <a16:creationId xmlns:a16="http://schemas.microsoft.com/office/drawing/2014/main" id="{E7175C8E-0D83-CD49-A33A-C5E2F7AEEED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2571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83481" y="374924"/>
            <a:ext cx="5486638" cy="3714750"/>
          </a:xfrm>
          <a:prstGeom prst="rect">
            <a:avLst/>
          </a:prstGeom>
        </p:spPr>
        <p:txBody>
          <a:bodyPr/>
          <a:lstStyle/>
          <a:p>
            <a:endParaRPr lang="en-US"/>
          </a:p>
        </p:txBody>
      </p:sp>
      <p:pic>
        <p:nvPicPr>
          <p:cNvPr id="4" name="Picture 3">
            <a:extLst>
              <a:ext uri="{FF2B5EF4-FFF2-40B4-BE49-F238E27FC236}">
                <a16:creationId xmlns:a16="http://schemas.microsoft.com/office/drawing/2014/main" id="{82F3A367-8C71-EA47-ABA2-890686A5C3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D7E9C697-7807-A641-B358-68240863F93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77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DD6FA-A1A1-B44C-A1BC-B1ED5E96A3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AA95E6D6-6535-3F42-8D43-5452FE4D962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3295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317C-669D-774E-AF7A-EBDD05421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438B88C-8B52-7747-9353-E53CE7ADEDF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5301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6" name="Рисунок 5"/>
          <p:cNvSpPr>
            <a:spLocks noGrp="1"/>
          </p:cNvSpPr>
          <p:nvPr>
            <p:ph type="pic" sz="quarter" idx="11"/>
          </p:nvPr>
        </p:nvSpPr>
        <p:spPr>
          <a:xfrm>
            <a:off x="5039444" y="1085850"/>
            <a:ext cx="2972574" cy="2971800"/>
          </a:xfrm>
          <a:prstGeom prst="ellipse">
            <a:avLst/>
          </a:prstGeom>
        </p:spPr>
        <p:txBody>
          <a:bodyPr/>
          <a:lstStyle/>
          <a:p>
            <a:endParaRPr lang="en-US"/>
          </a:p>
        </p:txBody>
      </p:sp>
      <p:sp>
        <p:nvSpPr>
          <p:cNvPr id="3" name="Рисунок 2"/>
          <p:cNvSpPr>
            <a:spLocks noGrp="1"/>
          </p:cNvSpPr>
          <p:nvPr>
            <p:ph type="pic" sz="quarter" idx="10"/>
          </p:nvPr>
        </p:nvSpPr>
        <p:spPr>
          <a:xfrm>
            <a:off x="2" y="0"/>
            <a:ext cx="4571405"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FDDA67FE-A674-034A-9DDC-3969B03527B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2122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715300" y="471489"/>
            <a:ext cx="2915409" cy="4200525"/>
          </a:xfrm>
          <a:prstGeom prst="rect">
            <a:avLst/>
          </a:prstGeom>
        </p:spPr>
        <p:txBody>
          <a:bodyPr/>
          <a:lstStyle/>
          <a:p>
            <a:endParaRPr lang="en-US"/>
          </a:p>
        </p:txBody>
      </p:sp>
      <p:pic>
        <p:nvPicPr>
          <p:cNvPr id="3" name="Picture 2">
            <a:extLst>
              <a:ext uri="{FF2B5EF4-FFF2-40B4-BE49-F238E27FC236}">
                <a16:creationId xmlns:a16="http://schemas.microsoft.com/office/drawing/2014/main" id="{BBBB2DFF-D004-F54C-A766-466AB603B1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90BE4B7B-25DD-FD47-ABFE-FD02A73689D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98105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096219" y="0"/>
            <a:ext cx="3047783" cy="2571750"/>
          </a:xfrm>
          <a:prstGeom prst="rect">
            <a:avLst/>
          </a:prstGeom>
        </p:spPr>
        <p:txBody>
          <a:bodyPr/>
          <a:lstStyle/>
          <a:p>
            <a:endParaRPr lang="en-US"/>
          </a:p>
        </p:txBody>
      </p:sp>
      <p:sp>
        <p:nvSpPr>
          <p:cNvPr id="6" name="Рисунок 4"/>
          <p:cNvSpPr>
            <a:spLocks noGrp="1"/>
          </p:cNvSpPr>
          <p:nvPr>
            <p:ph type="pic" sz="quarter" idx="11"/>
          </p:nvPr>
        </p:nvSpPr>
        <p:spPr>
          <a:xfrm>
            <a:off x="3043564" y="2586038"/>
            <a:ext cx="3047783" cy="2571750"/>
          </a:xfrm>
          <a:prstGeom prst="rect">
            <a:avLst/>
          </a:prstGeom>
        </p:spPr>
        <p:txBody>
          <a:bodyPr/>
          <a:lstStyle/>
          <a:p>
            <a:endParaRPr lang="en-US"/>
          </a:p>
        </p:txBody>
      </p:sp>
      <p:pic>
        <p:nvPicPr>
          <p:cNvPr id="4" name="Picture 3">
            <a:extLst>
              <a:ext uri="{FF2B5EF4-FFF2-40B4-BE49-F238E27FC236}">
                <a16:creationId xmlns:a16="http://schemas.microsoft.com/office/drawing/2014/main" id="{2F7351A2-BC33-FA4B-B9A5-8633E2AAB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7" name="Slide Number Placeholder 1">
            <a:extLst>
              <a:ext uri="{FF2B5EF4-FFF2-40B4-BE49-F238E27FC236}">
                <a16:creationId xmlns:a16="http://schemas.microsoft.com/office/drawing/2014/main" id="{7E691A0C-F912-E841-A319-DE8115C8582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95857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28974" y="572655"/>
            <a:ext cx="1267335" cy="1267005"/>
          </a:xfrm>
          <a:prstGeom prst="rect">
            <a:avLst/>
          </a:prstGeom>
        </p:spPr>
        <p:txBody>
          <a:bodyPr/>
          <a:lstStyle/>
          <a:p>
            <a:endParaRPr lang="en-US"/>
          </a:p>
        </p:txBody>
      </p:sp>
      <p:sp>
        <p:nvSpPr>
          <p:cNvPr id="9" name="Рисунок 8"/>
          <p:cNvSpPr>
            <a:spLocks noGrp="1"/>
          </p:cNvSpPr>
          <p:nvPr>
            <p:ph type="pic" sz="quarter" idx="11"/>
          </p:nvPr>
        </p:nvSpPr>
        <p:spPr>
          <a:xfrm>
            <a:off x="4128974" y="1938249"/>
            <a:ext cx="1267335" cy="1267005"/>
          </a:xfrm>
          <a:prstGeom prst="rect">
            <a:avLst/>
          </a:prstGeom>
        </p:spPr>
        <p:txBody>
          <a:bodyPr/>
          <a:lstStyle/>
          <a:p>
            <a:endParaRPr lang="en-US"/>
          </a:p>
        </p:txBody>
      </p:sp>
      <p:sp>
        <p:nvSpPr>
          <p:cNvPr id="11" name="Рисунок 10"/>
          <p:cNvSpPr>
            <a:spLocks noGrp="1"/>
          </p:cNvSpPr>
          <p:nvPr>
            <p:ph type="pic" sz="quarter" idx="12"/>
          </p:nvPr>
        </p:nvSpPr>
        <p:spPr>
          <a:xfrm>
            <a:off x="4128974" y="3303843"/>
            <a:ext cx="1267335" cy="1267005"/>
          </a:xfrm>
          <a:prstGeom prst="rect">
            <a:avLst/>
          </a:prstGeom>
        </p:spPr>
        <p:txBody>
          <a:bodyPr/>
          <a:lstStyle/>
          <a:p>
            <a:endParaRPr lang="en-US"/>
          </a:p>
        </p:txBody>
      </p:sp>
      <p:pic>
        <p:nvPicPr>
          <p:cNvPr id="5" name="Picture 4">
            <a:extLst>
              <a:ext uri="{FF2B5EF4-FFF2-40B4-BE49-F238E27FC236}">
                <a16:creationId xmlns:a16="http://schemas.microsoft.com/office/drawing/2014/main" id="{77F191F7-E750-CC46-B8C5-A0BB85FFF5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19920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56207" y="707232"/>
            <a:ext cx="1857859" cy="1857375"/>
          </a:xfrm>
          <a:prstGeom prst="rect">
            <a:avLst/>
          </a:prstGeom>
        </p:spPr>
        <p:txBody>
          <a:bodyPr/>
          <a:lstStyle/>
          <a:p>
            <a:endParaRPr lang="en-US"/>
          </a:p>
        </p:txBody>
      </p:sp>
      <p:sp>
        <p:nvSpPr>
          <p:cNvPr id="9" name="Рисунок 8"/>
          <p:cNvSpPr>
            <a:spLocks noGrp="1"/>
          </p:cNvSpPr>
          <p:nvPr>
            <p:ph type="pic" sz="quarter" idx="11"/>
          </p:nvPr>
        </p:nvSpPr>
        <p:spPr>
          <a:xfrm>
            <a:off x="656207" y="2578894"/>
            <a:ext cx="1857859" cy="1843088"/>
          </a:xfrm>
          <a:prstGeom prst="rect">
            <a:avLst/>
          </a:prstGeom>
        </p:spPr>
        <p:txBody>
          <a:bodyPr/>
          <a:lstStyle/>
          <a:p>
            <a:endParaRPr lang="en-US"/>
          </a:p>
        </p:txBody>
      </p:sp>
      <p:sp>
        <p:nvSpPr>
          <p:cNvPr id="11" name="Рисунок 10"/>
          <p:cNvSpPr>
            <a:spLocks noGrp="1"/>
          </p:cNvSpPr>
          <p:nvPr>
            <p:ph type="pic" sz="quarter" idx="12"/>
          </p:nvPr>
        </p:nvSpPr>
        <p:spPr>
          <a:xfrm>
            <a:off x="2528355" y="2578894"/>
            <a:ext cx="1843568" cy="1843088"/>
          </a:xfrm>
          <a:prstGeom prst="rect">
            <a:avLst/>
          </a:prstGeom>
        </p:spPr>
        <p:txBody>
          <a:bodyPr/>
          <a:lstStyle/>
          <a:p>
            <a:endParaRPr lang="en-US"/>
          </a:p>
        </p:txBody>
      </p:sp>
      <p:pic>
        <p:nvPicPr>
          <p:cNvPr id="5" name="Picture 4">
            <a:extLst>
              <a:ext uri="{FF2B5EF4-FFF2-40B4-BE49-F238E27FC236}">
                <a16:creationId xmlns:a16="http://schemas.microsoft.com/office/drawing/2014/main" id="{5E345C1C-73AE-4D4B-BBDD-41B3F35FC9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1F2D1DB-7BFA-C544-8D52-161DCF858C4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15882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34626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771692" y="0"/>
            <a:ext cx="5372308"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D29B4CE4-E786-2B49-B6C3-D023DE52A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71B91C47-ACDE-BE4D-BE17-08BC7147E52A}"/>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51373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C8238-8F8A-424F-8AFE-C2754BF8AF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027373C3-1F0B-1E41-9DC6-DB1B66411A4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73550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
        <p:nvSpPr>
          <p:cNvPr id="7" name="Рисунок 6"/>
          <p:cNvSpPr>
            <a:spLocks noGrp="1"/>
          </p:cNvSpPr>
          <p:nvPr>
            <p:ph type="pic" sz="quarter" idx="11"/>
          </p:nvPr>
        </p:nvSpPr>
        <p:spPr>
          <a:xfrm>
            <a:off x="1742338" y="42862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E47BF02D-CBC6-564B-BE3C-1FD1E45E8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D555A37E-CC2F-8346-8E72-570F050818E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1937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E8A3E1AD-13B3-324A-A5B1-3708F60C063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1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301238" y="657225"/>
            <a:ext cx="2842762" cy="3743325"/>
          </a:xfrm>
          <a:prstGeom prst="rect">
            <a:avLst/>
          </a:prstGeom>
        </p:spPr>
        <p:txBody>
          <a:bodyPr/>
          <a:lstStyle/>
          <a:p>
            <a:endParaRPr lang="en-US"/>
          </a:p>
        </p:txBody>
      </p:sp>
      <p:pic>
        <p:nvPicPr>
          <p:cNvPr id="3" name="Picture 2">
            <a:extLst>
              <a:ext uri="{FF2B5EF4-FFF2-40B4-BE49-F238E27FC236}">
                <a16:creationId xmlns:a16="http://schemas.microsoft.com/office/drawing/2014/main" id="{F8FCE831-9333-E647-95A0-85C7271601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4D1EC347-84B8-7443-BF3C-0C395A352F9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3881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866" y="1228725"/>
            <a:ext cx="2515255" cy="2686050"/>
          </a:xfrm>
          <a:prstGeom prst="rect">
            <a:avLst/>
          </a:prstGeom>
        </p:spPr>
        <p:txBody>
          <a:bodyPr/>
          <a:lstStyle/>
          <a:p>
            <a:endParaRPr lang="en-US"/>
          </a:p>
        </p:txBody>
      </p:sp>
      <p:pic>
        <p:nvPicPr>
          <p:cNvPr id="3" name="Picture 2">
            <a:extLst>
              <a:ext uri="{FF2B5EF4-FFF2-40B4-BE49-F238E27FC236}">
                <a16:creationId xmlns:a16="http://schemas.microsoft.com/office/drawing/2014/main" id="{D6699C26-00C6-6442-9E01-091A5A28C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F0DEB83A-5BD3-FD4E-B36A-CED04015DDB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57387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6412-751A-0C4B-9090-952E68615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12F1EC79-8168-0A48-9037-77405D13F69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27509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000351" y="0"/>
            <a:ext cx="3888403"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A3A17562-BE87-D144-83D8-D24E628EB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2B7E7B9A-E9CF-514F-9D9B-47BD0F0B06B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164922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E3D55-950E-F541-8127-E193DA9E3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71EE321-45DD-5740-B012-9595012AEB97}"/>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075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213948" y="1523568"/>
            <a:ext cx="2057936" cy="2034021"/>
          </a:xfrm>
          <a:prstGeom prst="rect">
            <a:avLst/>
          </a:prstGeom>
        </p:spPr>
        <p:txBody>
          <a:bodyPr/>
          <a:lstStyle/>
          <a:p>
            <a:endParaRPr lang="en-US"/>
          </a:p>
        </p:txBody>
      </p:sp>
      <p:sp>
        <p:nvSpPr>
          <p:cNvPr id="8" name="Рисунок 6"/>
          <p:cNvSpPr>
            <a:spLocks noGrp="1"/>
          </p:cNvSpPr>
          <p:nvPr>
            <p:ph type="pic" sz="quarter" idx="11"/>
          </p:nvPr>
        </p:nvSpPr>
        <p:spPr>
          <a:xfrm>
            <a:off x="4276410" y="1523568"/>
            <a:ext cx="2057936" cy="2034021"/>
          </a:xfrm>
          <a:prstGeom prst="rect">
            <a:avLst/>
          </a:prstGeom>
        </p:spPr>
        <p:txBody>
          <a:bodyPr/>
          <a:lstStyle/>
          <a:p>
            <a:endParaRPr lang="en-US"/>
          </a:p>
        </p:txBody>
      </p:sp>
      <p:sp>
        <p:nvSpPr>
          <p:cNvPr id="9" name="Рисунок 6"/>
          <p:cNvSpPr>
            <a:spLocks noGrp="1"/>
          </p:cNvSpPr>
          <p:nvPr>
            <p:ph type="pic" sz="quarter" idx="12"/>
          </p:nvPr>
        </p:nvSpPr>
        <p:spPr>
          <a:xfrm>
            <a:off x="6337680" y="1523568"/>
            <a:ext cx="2057936" cy="2034021"/>
          </a:xfrm>
          <a:prstGeom prst="rect">
            <a:avLst/>
          </a:prstGeom>
        </p:spPr>
        <p:txBody>
          <a:bodyPr/>
          <a:lstStyle/>
          <a:p>
            <a:endParaRPr lang="en-US"/>
          </a:p>
        </p:txBody>
      </p:sp>
      <p:pic>
        <p:nvPicPr>
          <p:cNvPr id="5" name="Picture 4">
            <a:extLst>
              <a:ext uri="{FF2B5EF4-FFF2-40B4-BE49-F238E27FC236}">
                <a16:creationId xmlns:a16="http://schemas.microsoft.com/office/drawing/2014/main" id="{FF6594C9-8562-C34C-9A46-F45839C28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B65F791-1F6C-3F46-9442-A18C0616AF3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8225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985424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7A0A4-505A-D94B-BCCD-94E60EEC7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8E0DA84-B8D3-B347-BE2B-7B77FDFFC6E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239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98963" y="428625"/>
            <a:ext cx="4201619" cy="4714875"/>
          </a:xfrm>
          <a:prstGeom prst="rect">
            <a:avLst/>
          </a:prstGeom>
        </p:spPr>
        <p:txBody>
          <a:bodyPr/>
          <a:lstStyle/>
          <a:p>
            <a:endParaRPr lang="en-US"/>
          </a:p>
        </p:txBody>
      </p:sp>
      <p:pic>
        <p:nvPicPr>
          <p:cNvPr id="3" name="Picture 2">
            <a:extLst>
              <a:ext uri="{FF2B5EF4-FFF2-40B4-BE49-F238E27FC236}">
                <a16:creationId xmlns:a16="http://schemas.microsoft.com/office/drawing/2014/main" id="{422C3FA8-53FC-BF4B-B533-FA18159A6A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3A8A78-9823-3849-A505-AF33BBA3CEDE}"/>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01031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5" name="Slide Number Placeholder 1">
            <a:extLst>
              <a:ext uri="{FF2B5EF4-FFF2-40B4-BE49-F238E27FC236}">
                <a16:creationId xmlns:a16="http://schemas.microsoft.com/office/drawing/2014/main" id="{12327F34-CBF3-FF4C-8E7C-B665A0AB4E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17729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0" y="0"/>
            <a:ext cx="2428317" cy="5143500"/>
          </a:xfrm>
          <a:prstGeom prst="rect">
            <a:avLst/>
          </a:prstGeom>
        </p:spPr>
        <p:txBody>
          <a:bodyPr/>
          <a:lstStyle/>
          <a:p>
            <a:endParaRPr lang="en-US"/>
          </a:p>
        </p:txBody>
      </p:sp>
      <p:pic>
        <p:nvPicPr>
          <p:cNvPr id="4" name="Picture 3">
            <a:extLst>
              <a:ext uri="{FF2B5EF4-FFF2-40B4-BE49-F238E27FC236}">
                <a16:creationId xmlns:a16="http://schemas.microsoft.com/office/drawing/2014/main" id="{82A55817-AEF7-7643-831D-643EB08F3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ECB1971-D58F-5440-A02C-4CF3C6C490F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3084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58B39-A3C3-6849-8885-1224BDC30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BC29D83-0291-154B-ACF6-A81B94CD5F6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76833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14C64-4469-BD4A-9DEB-A4ED44A91C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CDECD4C-FB2D-E445-95E3-5ACF487641C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68580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1485900"/>
            <a:ext cx="9144000" cy="1800225"/>
          </a:xfrm>
          <a:prstGeom prst="rect">
            <a:avLst/>
          </a:prstGeom>
        </p:spPr>
        <p:txBody>
          <a:bodyPr/>
          <a:lstStyle/>
          <a:p>
            <a:endParaRPr lang="en-US"/>
          </a:p>
        </p:txBody>
      </p:sp>
      <p:pic>
        <p:nvPicPr>
          <p:cNvPr id="5" name="Picture 4">
            <a:extLst>
              <a:ext uri="{FF2B5EF4-FFF2-40B4-BE49-F238E27FC236}">
                <a16:creationId xmlns:a16="http://schemas.microsoft.com/office/drawing/2014/main" id="{C4411DCB-6EE2-6549-9004-2246E1558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B133A37D-1F82-564B-949B-42E109C511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66255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1A726581-76DA-8442-B843-6AFC09D73DA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8102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558129" y="507206"/>
            <a:ext cx="4130163" cy="4129088"/>
          </a:xfrm>
          <a:prstGeom prst="rect">
            <a:avLst/>
          </a:prstGeom>
        </p:spPr>
        <p:txBody>
          <a:bodyPr/>
          <a:lstStyle/>
          <a:p>
            <a:endParaRPr lang="en-US"/>
          </a:p>
        </p:txBody>
      </p:sp>
      <p:pic>
        <p:nvPicPr>
          <p:cNvPr id="4" name="Picture 3">
            <a:extLst>
              <a:ext uri="{FF2B5EF4-FFF2-40B4-BE49-F238E27FC236}">
                <a16:creationId xmlns:a16="http://schemas.microsoft.com/office/drawing/2014/main" id="{4CA0E65A-0C39-AD46-BCAE-AB7DD9594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BC5376E-67FF-234D-83F2-F5C6CFB2C5E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907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27623" y="657225"/>
            <a:ext cx="3744300" cy="3743325"/>
          </a:xfrm>
          <a:prstGeom prst="rect">
            <a:avLst/>
          </a:prstGeom>
        </p:spPr>
        <p:txBody>
          <a:bodyPr/>
          <a:lstStyle/>
          <a:p>
            <a:endParaRPr lang="en-US"/>
          </a:p>
        </p:txBody>
      </p:sp>
      <p:pic>
        <p:nvPicPr>
          <p:cNvPr id="4" name="Picture 3">
            <a:extLst>
              <a:ext uri="{FF2B5EF4-FFF2-40B4-BE49-F238E27FC236}">
                <a16:creationId xmlns:a16="http://schemas.microsoft.com/office/drawing/2014/main" id="{ADEF3C13-ADC2-554E-81D0-14D10CABE7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3307578-4622-414D-91CC-57495B61133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586028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32881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13293" y="571503"/>
            <a:ext cx="4031315" cy="4115447"/>
          </a:xfrm>
          <a:prstGeom prst="rect">
            <a:avLst/>
          </a:prstGeom>
        </p:spPr>
        <p:txBody>
          <a:bodyPr/>
          <a:lstStyle/>
          <a:p>
            <a:endParaRPr lang="en-US"/>
          </a:p>
        </p:txBody>
      </p:sp>
      <p:pic>
        <p:nvPicPr>
          <p:cNvPr id="3" name="Picture 2">
            <a:extLst>
              <a:ext uri="{FF2B5EF4-FFF2-40B4-BE49-F238E27FC236}">
                <a16:creationId xmlns:a16="http://schemas.microsoft.com/office/drawing/2014/main" id="{DA94DF80-38EF-AE46-83A3-169DED3DA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2C3DBF51-3A10-1E44-9CE9-336533B492A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0765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405502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7FD4-5A05-984E-9CE9-783072156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EE607C8-3AD0-AD47-B599-CFD85CBD3F2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7820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3571614"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196BC160-0CFA-264A-A272-539AEC1006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F5507D-07E5-3C4F-AA21-7719709459C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58223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FED20-FB16-2F48-8BC8-FC5D80A2C3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143B747-0172-7C43-BAAB-714F4DCF574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49300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59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97468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818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53008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2/13/20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6667836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50" r:id="rId12"/>
    <p:sldLayoutId id="2147484256" r:id="rId13"/>
    <p:sldLayoutId id="2147484257" r:id="rId14"/>
    <p:sldLayoutId id="2147484258" r:id="rId15"/>
    <p:sldLayoutId id="2147484260" r:id="rId16"/>
    <p:sldLayoutId id="2147484261"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syncedreview.com/2019/06/27/the-staggering-cost-of-training-sota-ai-model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alesforce/awd-lstm-lm"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github.com/huggingface/transformers" TargetMode="External"/><Relationship Id="rId4" Type="http://schemas.openxmlformats.org/officeDocument/2006/relationships/hyperlink" Target="https://www.blog.google/products/search/search-language-understanding-ber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FA93F-ED58-B749-8F61-91AE72975ECF}"/>
              </a:ext>
            </a:extLst>
          </p:cNvPr>
          <p:cNvPicPr>
            <a:picLocks noChangeAspect="1"/>
          </p:cNvPicPr>
          <p:nvPr/>
        </p:nvPicPr>
        <p:blipFill>
          <a:blip r:embed="rId3"/>
          <a:stretch>
            <a:fillRect/>
          </a:stretch>
        </p:blipFill>
        <p:spPr>
          <a:xfrm>
            <a:off x="1191" y="0"/>
            <a:ext cx="9144000" cy="5143500"/>
          </a:xfrm>
          <a:prstGeom prst="rect">
            <a:avLst/>
          </a:prstGeom>
        </p:spPr>
      </p:pic>
      <p:pic>
        <p:nvPicPr>
          <p:cNvPr id="4" name="Picture 3">
            <a:extLst>
              <a:ext uri="{FF2B5EF4-FFF2-40B4-BE49-F238E27FC236}">
                <a16:creationId xmlns:a16="http://schemas.microsoft.com/office/drawing/2014/main" id="{9584E03B-0ADB-F141-A1A4-61FAC0063C8A}"/>
              </a:ext>
            </a:extLst>
          </p:cNvPr>
          <p:cNvPicPr>
            <a:picLocks noChangeAspect="1"/>
          </p:cNvPicPr>
          <p:nvPr/>
        </p:nvPicPr>
        <p:blipFill>
          <a:blip r:embed="rId4"/>
          <a:stretch>
            <a:fillRect/>
          </a:stretch>
        </p:blipFill>
        <p:spPr>
          <a:xfrm>
            <a:off x="1191" y="1"/>
            <a:ext cx="670672" cy="542925"/>
          </a:xfrm>
          <a:prstGeom prst="rect">
            <a:avLst/>
          </a:prstGeom>
        </p:spPr>
      </p:pic>
      <p:pic>
        <p:nvPicPr>
          <p:cNvPr id="12" name="Picture 11">
            <a:extLst>
              <a:ext uri="{FF2B5EF4-FFF2-40B4-BE49-F238E27FC236}">
                <a16:creationId xmlns:a16="http://schemas.microsoft.com/office/drawing/2014/main" id="{739BF9D2-20C2-4D41-B463-01A95222DB45}"/>
              </a:ext>
            </a:extLst>
          </p:cNvPr>
          <p:cNvPicPr>
            <a:picLocks noChangeAspect="1"/>
          </p:cNvPicPr>
          <p:nvPr/>
        </p:nvPicPr>
        <p:blipFill>
          <a:blip r:embed="rId5"/>
          <a:stretch>
            <a:fillRect/>
          </a:stretch>
        </p:blipFill>
        <p:spPr>
          <a:xfrm>
            <a:off x="-4238" y="4110039"/>
            <a:ext cx="685168" cy="1033462"/>
          </a:xfrm>
          <a:prstGeom prst="rect">
            <a:avLst/>
          </a:prstGeom>
        </p:spPr>
      </p:pic>
      <p:sp>
        <p:nvSpPr>
          <p:cNvPr id="21" name="Slide Number Placeholder 20">
            <a:extLst>
              <a:ext uri="{FF2B5EF4-FFF2-40B4-BE49-F238E27FC236}">
                <a16:creationId xmlns:a16="http://schemas.microsoft.com/office/drawing/2014/main" id="{12971F30-5350-984A-8DB7-90BE7C4D61BC}"/>
              </a:ext>
            </a:extLst>
          </p:cNvPr>
          <p:cNvSpPr>
            <a:spLocks noGrp="1"/>
          </p:cNvSpPr>
          <p:nvPr>
            <p:ph type="sldNum" sz="quarter" idx="12"/>
          </p:nvPr>
        </p:nvSpPr>
        <p:spPr/>
        <p:txBody>
          <a:bodyPr/>
          <a:lstStyle/>
          <a:p>
            <a:pPr marL="0" marR="0" lvl="0" indent="0" algn="l" defTabSz="685406" rtl="0" eaLnBrk="1" fontAlgn="auto" latinLnBrk="0" hangingPunct="1">
              <a:lnSpc>
                <a:spcPct val="100000"/>
              </a:lnSpc>
              <a:spcBef>
                <a:spcPts val="0"/>
              </a:spcBef>
              <a:spcAft>
                <a:spcPts val="0"/>
              </a:spcAft>
              <a:buClrTx/>
              <a:buSzTx/>
              <a:buFontTx/>
              <a:buNone/>
              <a:tabLst/>
              <a:defRPr/>
            </a:pPr>
            <a:fld id="{C188AE55-5B78-FF4D-B685-7F11F9C0A3BF}" type="slidenum">
              <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rPr>
              <a:pPr marL="0" marR="0" lvl="0" indent="0" algn="l" defTabSz="685406" rtl="0" eaLnBrk="1" fontAlgn="auto" latinLnBrk="0" hangingPunct="1">
                <a:lnSpc>
                  <a:spcPct val="100000"/>
                </a:lnSpc>
                <a:spcBef>
                  <a:spcPts val="0"/>
                </a:spcBef>
                <a:spcAft>
                  <a:spcPts val="0"/>
                </a:spcAft>
                <a:buClrTx/>
                <a:buSzTx/>
                <a:buFontTx/>
                <a:buNone/>
                <a:tabLst/>
                <a:defRPr/>
              </a:pPr>
              <a:t>1</a:t>
            </a:fld>
            <a:endPar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4853C52C-8785-41C3-A65D-B025103E8FC3}"/>
              </a:ext>
            </a:extLst>
          </p:cNvPr>
          <p:cNvSpPr/>
          <p:nvPr/>
        </p:nvSpPr>
        <p:spPr>
          <a:xfrm>
            <a:off x="685800" y="2800350"/>
            <a:ext cx="6442078" cy="584775"/>
          </a:xfrm>
          <a:prstGeom prst="rect">
            <a:avLst/>
          </a:prstGeom>
        </p:spPr>
        <p:txBody>
          <a:bodyPr wrap="square">
            <a:spAutoFit/>
          </a:bodyPr>
          <a:lstStyle/>
          <a:p>
            <a:pPr algn="ctr"/>
            <a:r>
              <a:rPr lang="en-US" sz="3200" b="1" dirty="0">
                <a:solidFill>
                  <a:schemeClr val="accent2"/>
                </a:solidFill>
                <a:latin typeface="Trade Gothic LT Std Bold Conden" pitchFamily="2" charset="0"/>
              </a:rPr>
              <a:t>Leveraging Transfer Learning for NLP</a:t>
            </a:r>
            <a:endParaRPr lang="ru-RU" sz="3200" b="1" dirty="0">
              <a:solidFill>
                <a:schemeClr val="accent2"/>
              </a:solidFill>
            </a:endParaRPr>
          </a:p>
        </p:txBody>
      </p:sp>
      <p:pic>
        <p:nvPicPr>
          <p:cNvPr id="8" name="Picture 7">
            <a:extLst>
              <a:ext uri="{FF2B5EF4-FFF2-40B4-BE49-F238E27FC236}">
                <a16:creationId xmlns:a16="http://schemas.microsoft.com/office/drawing/2014/main" id="{15A4B719-0DAB-4B57-9D93-B9689BEAD7C3}"/>
              </a:ext>
            </a:extLst>
          </p:cNvPr>
          <p:cNvPicPr>
            <a:picLocks noChangeAspect="1"/>
          </p:cNvPicPr>
          <p:nvPr/>
        </p:nvPicPr>
        <p:blipFill>
          <a:blip r:embed="rId6"/>
          <a:stretch>
            <a:fillRect/>
          </a:stretch>
        </p:blipFill>
        <p:spPr>
          <a:xfrm>
            <a:off x="706546" y="835045"/>
            <a:ext cx="3798481" cy="1095295"/>
          </a:xfrm>
          <a:prstGeom prst="rect">
            <a:avLst/>
          </a:prstGeom>
        </p:spPr>
      </p:pic>
    </p:spTree>
    <p:extLst>
      <p:ext uri="{BB962C8B-B14F-4D97-AF65-F5344CB8AC3E}">
        <p14:creationId xmlns:p14="http://schemas.microsoft.com/office/powerpoint/2010/main" val="35785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Leveraging 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Training large neural networks costs $$$ and takes a long time</a:t>
            </a:r>
          </a:p>
          <a:p>
            <a:endParaRPr lang="en-CA" dirty="0"/>
          </a:p>
          <a:p>
            <a:pPr marL="285750" indent="-285750">
              <a:buFont typeface="Arial" panose="020B0604020202020204" pitchFamily="34" charset="0"/>
              <a:buChar char="•"/>
            </a:pPr>
            <a:r>
              <a:rPr lang="en-CA" dirty="0"/>
              <a:t>Can get up 100’s of millions of trainable parameters</a:t>
            </a:r>
          </a:p>
          <a:p>
            <a:pPr marL="285750" indent="-285750">
              <a:buFont typeface="Arial" panose="020B0604020202020204" pitchFamily="34" charset="0"/>
              <a:buChar char="•"/>
            </a:pPr>
            <a:r>
              <a:rPr lang="en-CA" dirty="0"/>
              <a:t>Some of the largest models (GPT2, CTRL, Megatron) have over 1B parameters</a:t>
            </a:r>
          </a:p>
          <a:p>
            <a:pPr marL="285750" indent="-285750">
              <a:buFont typeface="Arial" panose="020B0604020202020204" pitchFamily="34" charset="0"/>
              <a:buChar char="•"/>
            </a:pPr>
            <a:r>
              <a:rPr lang="en-CA" dirty="0"/>
              <a:t>Training BERT cost + time (paper)</a:t>
            </a:r>
          </a:p>
          <a:p>
            <a:pPr marL="285750" indent="-285750">
              <a:buFont typeface="Arial" panose="020B0604020202020204" pitchFamily="34" charset="0"/>
              <a:buChar char="•"/>
            </a:pPr>
            <a:r>
              <a:rPr lang="en-CA" dirty="0">
                <a:hlinkClick r:id="rId3"/>
              </a:rPr>
              <a:t>https://syncedreview.com/2019/06/27/the-staggering-cost-of-training-sota-ai-models/</a:t>
            </a:r>
            <a:r>
              <a:rPr lang="en-CA" dirty="0"/>
              <a:t> </a:t>
            </a:r>
          </a:p>
          <a:p>
            <a:pPr marL="285750" indent="-285750">
              <a:buFont typeface="Arial" panose="020B0604020202020204" pitchFamily="34" charset="0"/>
              <a:buChar char="•"/>
            </a:pPr>
            <a:endParaRPr lang="en-CA" dirty="0"/>
          </a:p>
          <a:p>
            <a:r>
              <a:rPr lang="en-CA" dirty="0"/>
              <a:t>It doesn’t make sense for us to always train a model from scratch</a:t>
            </a:r>
          </a:p>
          <a:p>
            <a:endParaRPr lang="en-CA" dirty="0"/>
          </a:p>
          <a:p>
            <a:r>
              <a:rPr lang="en-CA" dirty="0"/>
              <a:t>CV: Train a model on </a:t>
            </a:r>
            <a:r>
              <a:rPr lang="en-CA" dirty="0" err="1"/>
              <a:t>Imagenet</a:t>
            </a:r>
            <a:r>
              <a:rPr lang="en-CA" dirty="0"/>
              <a:t>, then fine tune for domain specific tasks</a:t>
            </a:r>
          </a:p>
          <a:p>
            <a:endParaRPr lang="en-CA" dirty="0"/>
          </a:p>
          <a:p>
            <a:r>
              <a:rPr lang="en-CA" dirty="0"/>
              <a:t>Can we benefit from transfer learning for NLP?</a:t>
            </a:r>
          </a:p>
        </p:txBody>
      </p:sp>
    </p:spTree>
    <p:extLst>
      <p:ext uri="{BB962C8B-B14F-4D97-AF65-F5344CB8AC3E}">
        <p14:creationId xmlns:p14="http://schemas.microsoft.com/office/powerpoint/2010/main" val="53801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Pretraining a language model (LM) on a massive corpus of general text</a:t>
            </a:r>
          </a:p>
          <a:p>
            <a:pPr marL="285750" indent="-285750">
              <a:buFont typeface="Arial" panose="020B0604020202020204" pitchFamily="34" charset="0"/>
              <a:buChar char="•"/>
            </a:pPr>
            <a:endParaRPr lang="en-CA" dirty="0"/>
          </a:p>
          <a:p>
            <a:r>
              <a:rPr lang="en-CA" dirty="0"/>
              <a:t>Use the pretrained model and fine tuning for downstream tasks</a:t>
            </a:r>
          </a:p>
          <a:p>
            <a:pPr marL="285750" indent="-285750">
              <a:buFont typeface="Arial" panose="020B0604020202020204" pitchFamily="34" charset="0"/>
              <a:buChar char="•"/>
            </a:pPr>
            <a:endParaRPr lang="en-CA" dirty="0"/>
          </a:p>
          <a:p>
            <a:r>
              <a:rPr lang="en-CA" dirty="0"/>
              <a:t>All state of the art NLP tasks (translation, classification, Q&amp;A, chatbots etc.) all use this general approach</a:t>
            </a:r>
          </a:p>
        </p:txBody>
      </p:sp>
      <p:pic>
        <p:nvPicPr>
          <p:cNvPr id="7" name="Picture 2" descr="Image result for ulmfit">
            <a:extLst>
              <a:ext uri="{FF2B5EF4-FFF2-40B4-BE49-F238E27FC236}">
                <a16:creationId xmlns:a16="http://schemas.microsoft.com/office/drawing/2014/main" id="{7958083E-F673-5146-B6BA-4CDE91AE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07" y="2448297"/>
            <a:ext cx="76454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3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 for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754326"/>
          </a:xfrm>
          <a:prstGeom prst="rect">
            <a:avLst/>
          </a:prstGeom>
          <a:noFill/>
        </p:spPr>
        <p:txBody>
          <a:bodyPr wrap="square" rtlCol="0" anchor="t">
            <a:spAutoFit/>
          </a:bodyPr>
          <a:lstStyle/>
          <a:p>
            <a:r>
              <a:rPr lang="en-CA" dirty="0"/>
              <a:t>Leverages transfer learning using a pre-trained language model, and fine-tuning the model for sentiment classification on our text corpus. </a:t>
            </a:r>
          </a:p>
          <a:p>
            <a:endParaRPr lang="en-CA" dirty="0"/>
          </a:p>
          <a:p>
            <a:r>
              <a:rPr lang="en-CA" dirty="0"/>
              <a:t>Fine-tuning a language model on our corpus allows the model to gain a general understanding of domain-specific language</a:t>
            </a:r>
          </a:p>
          <a:p>
            <a:br>
              <a:rPr lang="en-CA" dirty="0"/>
            </a:br>
            <a:r>
              <a:rPr lang="en-CA" dirty="0"/>
              <a:t>This technique enables us to achieve strong accuracy in our classification results at a fraction of the computational cost and data compared to training a classifier from scratch</a:t>
            </a:r>
            <a:endParaRPr lang="en-CA" dirty="0">
              <a:effectLst/>
            </a:endParaRPr>
          </a:p>
        </p:txBody>
      </p:sp>
    </p:spTree>
    <p:extLst>
      <p:ext uri="{BB962C8B-B14F-4D97-AF65-F5344CB8AC3E}">
        <p14:creationId xmlns:p14="http://schemas.microsoft.com/office/powerpoint/2010/main" val="219172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Getting the data </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13</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670541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E2-D0D3-47B5-BEB5-4D8BFB665907}"/>
              </a:ext>
            </a:extLst>
          </p:cNvPr>
          <p:cNvSpPr>
            <a:spLocks noGrp="1"/>
          </p:cNvSpPr>
          <p:nvPr>
            <p:ph type="title"/>
          </p:nvPr>
        </p:nvSpPr>
        <p:spPr>
          <a:xfrm>
            <a:off x="1120325" y="526526"/>
            <a:ext cx="7886700" cy="625621"/>
          </a:xfrm>
        </p:spPr>
        <p:txBody>
          <a:bodyPr/>
          <a:lstStyle/>
          <a:p>
            <a:r>
              <a:rPr lang="en-CA" dirty="0"/>
              <a:t>Project Outline</a:t>
            </a:r>
          </a:p>
        </p:txBody>
      </p:sp>
      <p:sp>
        <p:nvSpPr>
          <p:cNvPr id="4" name="Flowchart: Alternate Process 3">
            <a:extLst>
              <a:ext uri="{FF2B5EF4-FFF2-40B4-BE49-F238E27FC236}">
                <a16:creationId xmlns:a16="http://schemas.microsoft.com/office/drawing/2014/main" id="{306878CC-5D10-4FE5-95C0-644035780973}"/>
              </a:ext>
            </a:extLst>
          </p:cNvPr>
          <p:cNvSpPr/>
          <p:nvPr/>
        </p:nvSpPr>
        <p:spPr>
          <a:xfrm>
            <a:off x="4828651"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Gathering Data</a:t>
            </a:r>
          </a:p>
        </p:txBody>
      </p:sp>
      <p:sp>
        <p:nvSpPr>
          <p:cNvPr id="5" name="Flowchart: Alternate Process 4">
            <a:extLst>
              <a:ext uri="{FF2B5EF4-FFF2-40B4-BE49-F238E27FC236}">
                <a16:creationId xmlns:a16="http://schemas.microsoft.com/office/drawing/2014/main" id="{95AB9412-1DCF-484A-B09A-9DC253813CF0}"/>
              </a:ext>
            </a:extLst>
          </p:cNvPr>
          <p:cNvSpPr/>
          <p:nvPr/>
        </p:nvSpPr>
        <p:spPr>
          <a:xfrm>
            <a:off x="5814750"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Finding Key Words</a:t>
            </a:r>
          </a:p>
        </p:txBody>
      </p:sp>
      <p:sp>
        <p:nvSpPr>
          <p:cNvPr id="6" name="Flowchart: Alternate Process 5">
            <a:extLst>
              <a:ext uri="{FF2B5EF4-FFF2-40B4-BE49-F238E27FC236}">
                <a16:creationId xmlns:a16="http://schemas.microsoft.com/office/drawing/2014/main" id="{B6900368-A2C3-4BD8-978D-B9C988B29BB0}"/>
              </a:ext>
            </a:extLst>
          </p:cNvPr>
          <p:cNvSpPr/>
          <p:nvPr/>
        </p:nvSpPr>
        <p:spPr>
          <a:xfrm>
            <a:off x="5814750" y="329044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Filter Twitter Posts</a:t>
            </a:r>
          </a:p>
        </p:txBody>
      </p:sp>
      <p:sp>
        <p:nvSpPr>
          <p:cNvPr id="7" name="Flowchart: Alternate Process 6">
            <a:extLst>
              <a:ext uri="{FF2B5EF4-FFF2-40B4-BE49-F238E27FC236}">
                <a16:creationId xmlns:a16="http://schemas.microsoft.com/office/drawing/2014/main" id="{6FC2FA0A-AF43-472B-9E6A-987B083D2347}"/>
              </a:ext>
            </a:extLst>
          </p:cNvPr>
          <p:cNvSpPr/>
          <p:nvPr/>
        </p:nvSpPr>
        <p:spPr>
          <a:xfrm>
            <a:off x="4828651" y="4271902"/>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Labels</a:t>
            </a:r>
          </a:p>
        </p:txBody>
      </p:sp>
      <p:sp>
        <p:nvSpPr>
          <p:cNvPr id="8" name="Flowchart: Alternate Process 7">
            <a:extLst>
              <a:ext uri="{FF2B5EF4-FFF2-40B4-BE49-F238E27FC236}">
                <a16:creationId xmlns:a16="http://schemas.microsoft.com/office/drawing/2014/main" id="{14E997F8-C2E7-4887-86A6-2A9BD36F7685}"/>
              </a:ext>
            </a:extLst>
          </p:cNvPr>
          <p:cNvSpPr/>
          <p:nvPr/>
        </p:nvSpPr>
        <p:spPr>
          <a:xfrm>
            <a:off x="2979750" y="4271902"/>
            <a:ext cx="1134000" cy="620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Annotate Data</a:t>
            </a:r>
          </a:p>
        </p:txBody>
      </p:sp>
      <p:sp>
        <p:nvSpPr>
          <p:cNvPr id="9" name="Flowchart: Alternate Process 8">
            <a:extLst>
              <a:ext uri="{FF2B5EF4-FFF2-40B4-BE49-F238E27FC236}">
                <a16:creationId xmlns:a16="http://schemas.microsoft.com/office/drawing/2014/main" id="{2DFE8F67-2536-4902-98E2-9C1AE300F917}"/>
              </a:ext>
            </a:extLst>
          </p:cNvPr>
          <p:cNvSpPr/>
          <p:nvPr/>
        </p:nvSpPr>
        <p:spPr>
          <a:xfrm>
            <a:off x="2041000" y="3286604"/>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Classifier Method</a:t>
            </a:r>
          </a:p>
        </p:txBody>
      </p:sp>
      <p:sp>
        <p:nvSpPr>
          <p:cNvPr id="10" name="Flowchart: Alternate Process 9">
            <a:extLst>
              <a:ext uri="{FF2B5EF4-FFF2-40B4-BE49-F238E27FC236}">
                <a16:creationId xmlns:a16="http://schemas.microsoft.com/office/drawing/2014/main" id="{534F27AE-30E2-4ECE-8BB1-5C58AD60FBC5}"/>
              </a:ext>
            </a:extLst>
          </p:cNvPr>
          <p:cNvSpPr/>
          <p:nvPr/>
        </p:nvSpPr>
        <p:spPr>
          <a:xfrm>
            <a:off x="2036237"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Train Model</a:t>
            </a:r>
          </a:p>
        </p:txBody>
      </p:sp>
      <p:sp>
        <p:nvSpPr>
          <p:cNvPr id="11" name="Flowchart: Alternate Process 10">
            <a:extLst>
              <a:ext uri="{FF2B5EF4-FFF2-40B4-BE49-F238E27FC236}">
                <a16:creationId xmlns:a16="http://schemas.microsoft.com/office/drawing/2014/main" id="{5376E077-AAEB-489C-9A29-D4FD7AFC678F}"/>
              </a:ext>
            </a:extLst>
          </p:cNvPr>
          <p:cNvSpPr/>
          <p:nvPr/>
        </p:nvSpPr>
        <p:spPr>
          <a:xfrm>
            <a:off x="2979750"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Testing and Monitoring</a:t>
            </a:r>
          </a:p>
        </p:txBody>
      </p:sp>
      <p:cxnSp>
        <p:nvCxnSpPr>
          <p:cNvPr id="14" name="Connector: Curved 13">
            <a:extLst>
              <a:ext uri="{FF2B5EF4-FFF2-40B4-BE49-F238E27FC236}">
                <a16:creationId xmlns:a16="http://schemas.microsoft.com/office/drawing/2014/main" id="{78EF181C-A2A5-4E2B-93CE-C03FCBC4183B}"/>
              </a:ext>
            </a:extLst>
          </p:cNvPr>
          <p:cNvCxnSpPr>
            <a:stCxn id="4" idx="3"/>
            <a:endCxn id="5" idx="0"/>
          </p:cNvCxnSpPr>
          <p:nvPr/>
        </p:nvCxnSpPr>
        <p:spPr>
          <a:xfrm>
            <a:off x="5962651" y="1509111"/>
            <a:ext cx="419099" cy="63277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D8D77-60DB-40B7-A866-55E8BD77914B}"/>
              </a:ext>
            </a:extLst>
          </p:cNvPr>
          <p:cNvCxnSpPr>
            <a:stCxn id="5" idx="2"/>
          </p:cNvCxnSpPr>
          <p:nvPr/>
        </p:nvCxnSpPr>
        <p:spPr>
          <a:xfrm>
            <a:off x="6381750" y="2762883"/>
            <a:ext cx="0" cy="52755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B5CE472-472F-4282-A1C5-BB15E245DD2A}"/>
              </a:ext>
            </a:extLst>
          </p:cNvPr>
          <p:cNvCxnSpPr>
            <a:cxnSpLocks/>
            <a:endCxn id="7" idx="3"/>
          </p:cNvCxnSpPr>
          <p:nvPr/>
        </p:nvCxnSpPr>
        <p:spPr>
          <a:xfrm rot="5400000">
            <a:off x="5792147" y="4081945"/>
            <a:ext cx="670961" cy="329952"/>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BAF938F-EDE6-4C1A-BF09-13AB3A817ADA}"/>
              </a:ext>
            </a:extLst>
          </p:cNvPr>
          <p:cNvCxnSpPr>
            <a:cxnSpLocks/>
            <a:stCxn id="7" idx="1"/>
            <a:endCxn id="8" idx="3"/>
          </p:cNvCxnSpPr>
          <p:nvPr/>
        </p:nvCxnSpPr>
        <p:spPr>
          <a:xfrm rot="10800000">
            <a:off x="4113751" y="4582108"/>
            <a:ext cx="714901" cy="29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52DC218-DC9B-4A42-8FE1-CED50AD3C7AE}"/>
              </a:ext>
            </a:extLst>
          </p:cNvPr>
          <p:cNvCxnSpPr>
            <a:cxnSpLocks/>
            <a:stCxn id="8" idx="1"/>
            <a:endCxn id="9" idx="2"/>
          </p:cNvCxnSpPr>
          <p:nvPr/>
        </p:nvCxnSpPr>
        <p:spPr>
          <a:xfrm rot="10800000">
            <a:off x="2608001" y="3907603"/>
            <a:ext cx="371750" cy="674504"/>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B10A8C5-09BC-400A-887C-41A44B35BB9A}"/>
              </a:ext>
            </a:extLst>
          </p:cNvPr>
          <p:cNvCxnSpPr>
            <a:cxnSpLocks/>
            <a:stCxn id="9" idx="0"/>
            <a:endCxn id="10" idx="2"/>
          </p:cNvCxnSpPr>
          <p:nvPr/>
        </p:nvCxnSpPr>
        <p:spPr>
          <a:xfrm rot="16200000" flipV="1">
            <a:off x="2343758" y="3022362"/>
            <a:ext cx="523721" cy="4763"/>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EB19E17-044D-4DE7-BF4F-A6ECA97A2986}"/>
              </a:ext>
            </a:extLst>
          </p:cNvPr>
          <p:cNvCxnSpPr>
            <a:cxnSpLocks/>
            <a:stCxn id="10" idx="0"/>
            <a:endCxn id="11" idx="1"/>
          </p:cNvCxnSpPr>
          <p:nvPr/>
        </p:nvCxnSpPr>
        <p:spPr>
          <a:xfrm rot="5400000" flipH="1" flipV="1">
            <a:off x="2475108" y="1637241"/>
            <a:ext cx="632773" cy="37651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FC601C4D-DCCF-46E7-B8AA-82C4D5D0DF24}"/>
              </a:ext>
            </a:extLst>
          </p:cNvPr>
          <p:cNvCxnSpPr>
            <a:cxnSpLocks/>
            <a:stCxn id="11" idx="3"/>
            <a:endCxn id="4" idx="1"/>
          </p:cNvCxnSpPr>
          <p:nvPr/>
        </p:nvCxnSpPr>
        <p:spPr>
          <a:xfrm>
            <a:off x="4113750" y="1509110"/>
            <a:ext cx="714901" cy="952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6A47AA4F-8898-40EA-B7AD-6F1066D9471B}"/>
              </a:ext>
            </a:extLst>
          </p:cNvPr>
          <p:cNvCxnSpPr>
            <a:cxnSpLocks/>
          </p:cNvCxnSpPr>
          <p:nvPr/>
        </p:nvCxnSpPr>
        <p:spPr>
          <a:xfrm rot="16200000" flipH="1">
            <a:off x="4295764" y="902537"/>
            <a:ext cx="693624" cy="357451"/>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805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2"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a:pPr/>
              <a:t>15</a:t>
            </a:fld>
            <a:endParaRPr lang="id-ID" dirty="0"/>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891733" y="205168"/>
            <a:ext cx="7360532" cy="625621"/>
          </a:xfrm>
        </p:spPr>
        <p:txBody>
          <a:bodyPr/>
          <a:lstStyle/>
          <a:p>
            <a:pPr algn="ctr"/>
            <a:r>
              <a:rPr lang="en-US" dirty="0"/>
              <a:t>Gathering Data</a:t>
            </a:r>
          </a:p>
        </p:txBody>
      </p:sp>
      <p:pic>
        <p:nvPicPr>
          <p:cNvPr id="2" name="Picture 1">
            <a:extLst>
              <a:ext uri="{FF2B5EF4-FFF2-40B4-BE49-F238E27FC236}">
                <a16:creationId xmlns:a16="http://schemas.microsoft.com/office/drawing/2014/main" id="{E58B44D0-790B-403B-B88B-63C7E50FE1D6}"/>
              </a:ext>
            </a:extLst>
          </p:cNvPr>
          <p:cNvPicPr>
            <a:picLocks noChangeAspect="1"/>
          </p:cNvPicPr>
          <p:nvPr/>
        </p:nvPicPr>
        <p:blipFill>
          <a:blip r:embed="rId3"/>
          <a:stretch>
            <a:fillRect/>
          </a:stretch>
        </p:blipFill>
        <p:spPr>
          <a:xfrm>
            <a:off x="4217915" y="1007224"/>
            <a:ext cx="708170" cy="708170"/>
          </a:xfrm>
          <a:prstGeom prst="rect">
            <a:avLst/>
          </a:prstGeom>
        </p:spPr>
      </p:pic>
      <p:sp>
        <p:nvSpPr>
          <p:cNvPr id="298" name="TextBox 297">
            <a:extLst>
              <a:ext uri="{FF2B5EF4-FFF2-40B4-BE49-F238E27FC236}">
                <a16:creationId xmlns:a16="http://schemas.microsoft.com/office/drawing/2014/main" id="{A85EC5C8-B204-4D60-93D1-221C26C8844A}"/>
              </a:ext>
            </a:extLst>
          </p:cNvPr>
          <p:cNvSpPr txBox="1"/>
          <p:nvPr/>
        </p:nvSpPr>
        <p:spPr>
          <a:xfrm>
            <a:off x="2727126" y="3795319"/>
            <a:ext cx="3689747" cy="307777"/>
          </a:xfrm>
          <a:prstGeom prst="rect">
            <a:avLst/>
          </a:prstGeom>
          <a:noFill/>
        </p:spPr>
        <p:txBody>
          <a:bodyPr wrap="square" rtlCol="0">
            <a:spAutoFit/>
          </a:bodyPr>
          <a:lstStyle/>
          <a:p>
            <a:pPr algn="ctr"/>
            <a:r>
              <a:rPr lang="en-US" sz="1400" dirty="0"/>
              <a:t>Saved as both .csv and .json file</a:t>
            </a:r>
          </a:p>
        </p:txBody>
      </p:sp>
      <p:pic>
        <p:nvPicPr>
          <p:cNvPr id="11" name="Picture 10">
            <a:extLst>
              <a:ext uri="{FF2B5EF4-FFF2-40B4-BE49-F238E27FC236}">
                <a16:creationId xmlns:a16="http://schemas.microsoft.com/office/drawing/2014/main" id="{196B676F-E211-4891-8930-A208CBDA038D}"/>
              </a:ext>
            </a:extLst>
          </p:cNvPr>
          <p:cNvPicPr>
            <a:picLocks noChangeAspect="1"/>
          </p:cNvPicPr>
          <p:nvPr/>
        </p:nvPicPr>
        <p:blipFill>
          <a:blip r:embed="rId4"/>
          <a:stretch>
            <a:fillRect/>
          </a:stretch>
        </p:blipFill>
        <p:spPr>
          <a:xfrm>
            <a:off x="3543079" y="4080061"/>
            <a:ext cx="1028921" cy="721780"/>
          </a:xfrm>
          <a:prstGeom prst="rect">
            <a:avLst/>
          </a:prstGeom>
        </p:spPr>
      </p:pic>
      <p:pic>
        <p:nvPicPr>
          <p:cNvPr id="311" name="Picture 310" descr="A close up of a logo&#10;&#10;Description automatically generated">
            <a:extLst>
              <a:ext uri="{FF2B5EF4-FFF2-40B4-BE49-F238E27FC236}">
                <a16:creationId xmlns:a16="http://schemas.microsoft.com/office/drawing/2014/main" id="{8522799E-F19B-4C6C-BEC3-762D2F6AA07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08063" y="4080061"/>
            <a:ext cx="721780" cy="721780"/>
          </a:xfrm>
          <a:prstGeom prst="rect">
            <a:avLst/>
          </a:prstGeom>
        </p:spPr>
      </p:pic>
      <p:cxnSp>
        <p:nvCxnSpPr>
          <p:cNvPr id="313" name="Straight Arrow Connector 312">
            <a:extLst>
              <a:ext uri="{FF2B5EF4-FFF2-40B4-BE49-F238E27FC236}">
                <a16:creationId xmlns:a16="http://schemas.microsoft.com/office/drawing/2014/main" id="{2FFD4D28-9DAE-4E99-90C6-FB4276A800F6}"/>
              </a:ext>
            </a:extLst>
          </p:cNvPr>
          <p:cNvCxnSpPr>
            <a:cxnSpLocks/>
            <a:stCxn id="2" idx="1"/>
          </p:cNvCxnSpPr>
          <p:nvPr/>
        </p:nvCxnSpPr>
        <p:spPr>
          <a:xfrm flipH="1">
            <a:off x="2749492" y="1361309"/>
            <a:ext cx="1468423"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4" name="Table 313">
            <a:extLst>
              <a:ext uri="{FF2B5EF4-FFF2-40B4-BE49-F238E27FC236}">
                <a16:creationId xmlns:a16="http://schemas.microsoft.com/office/drawing/2014/main" id="{A98C907A-5C5C-4058-9696-1C9A777EE407}"/>
              </a:ext>
            </a:extLst>
          </p:cNvPr>
          <p:cNvGraphicFramePr>
            <a:graphicFrameLocks noGrp="1"/>
          </p:cNvGraphicFramePr>
          <p:nvPr/>
        </p:nvGraphicFramePr>
        <p:xfrm>
          <a:off x="1523999" y="1891828"/>
          <a:ext cx="6096000" cy="1783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31561576"/>
                    </a:ext>
                  </a:extLst>
                </a:gridCol>
                <a:gridCol w="3048000">
                  <a:extLst>
                    <a:ext uri="{9D8B030D-6E8A-4147-A177-3AD203B41FA5}">
                      <a16:colId xmlns:a16="http://schemas.microsoft.com/office/drawing/2014/main" val="2637858073"/>
                    </a:ext>
                  </a:extLst>
                </a:gridCol>
              </a:tblGrid>
              <a:tr h="278130">
                <a:tc>
                  <a:txBody>
                    <a:bodyPr/>
                    <a:lstStyle/>
                    <a:p>
                      <a:r>
                        <a:rPr lang="en-US" sz="1400" dirty="0" err="1"/>
                        <a:t>Tweepy</a:t>
                      </a:r>
                      <a:endParaRPr lang="en-CA"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Twurl</a:t>
                      </a:r>
                      <a:endParaRPr lang="en-US" sz="1400" dirty="0"/>
                    </a:p>
                  </a:txBody>
                  <a:tcPr marL="68580" marR="68580" marT="34290" marB="34290"/>
                </a:tc>
                <a:extLst>
                  <a:ext uri="{0D108BD9-81ED-4DB2-BD59-A6C34878D82A}">
                    <a16:rowId xmlns:a16="http://schemas.microsoft.com/office/drawing/2014/main" val="3429695569"/>
                  </a:ext>
                </a:extLst>
              </a:tr>
              <a:tr h="1457325">
                <a:tc>
                  <a:txBody>
                    <a:bodyPr/>
                    <a:lstStyle/>
                    <a:p>
                      <a:pPr marL="342900" indent="-342900">
                        <a:buFontTx/>
                        <a:buChar char="-"/>
                      </a:pPr>
                      <a:r>
                        <a:rPr lang="en-US" sz="1400" dirty="0"/>
                        <a:t>Free</a:t>
                      </a:r>
                    </a:p>
                    <a:p>
                      <a:pPr marL="342900" indent="-342900">
                        <a:buFontTx/>
                        <a:buChar char="-"/>
                      </a:pPr>
                      <a:r>
                        <a:rPr lang="en-US" sz="1400" dirty="0"/>
                        <a:t>7 day limit</a:t>
                      </a:r>
                    </a:p>
                    <a:p>
                      <a:pPr marL="342900" indent="-342900">
                        <a:buFontTx/>
                        <a:buChar char="-"/>
                      </a:pPr>
                      <a:r>
                        <a:rPr lang="en-US" sz="1400" dirty="0"/>
                        <a:t>Limited additional information (e.g. location, </a:t>
                      </a:r>
                      <a:r>
                        <a:rPr lang="en-US" sz="1400" dirty="0" err="1"/>
                        <a:t>etc</a:t>
                      </a:r>
                      <a:r>
                        <a:rPr lang="en-US" sz="1400" dirty="0"/>
                        <a:t>)</a:t>
                      </a:r>
                    </a:p>
                    <a:p>
                      <a:endParaRPr lang="en-CA" sz="1000" dirty="0"/>
                    </a:p>
                  </a:txBody>
                  <a:tcPr marL="68580" marR="68580" marT="34290" marB="34290"/>
                </a:tc>
                <a:tc>
                  <a:txBody>
                    <a:bodyPr/>
                    <a:lstStyle/>
                    <a:p>
                      <a:pPr marL="342900" indent="-342900">
                        <a:buFontTx/>
                        <a:buChar char="-"/>
                      </a:pPr>
                      <a:r>
                        <a:rPr lang="en-US" sz="1400" dirty="0"/>
                        <a:t>Paid (Premium API)</a:t>
                      </a:r>
                    </a:p>
                    <a:p>
                      <a:pPr marL="342900" indent="-342900">
                        <a:buFontTx/>
                        <a:buChar char="-"/>
                      </a:pPr>
                      <a:r>
                        <a:rPr lang="en-US" sz="1400" dirty="0"/>
                        <a:t>Access to full archive</a:t>
                      </a:r>
                    </a:p>
                    <a:p>
                      <a:pPr marL="342900" indent="-342900">
                        <a:buFontTx/>
                        <a:buChar char="-"/>
                      </a:pPr>
                      <a:r>
                        <a:rPr lang="en-US" sz="1400" dirty="0"/>
                        <a:t>Limited keyword search (no </a:t>
                      </a:r>
                      <a:r>
                        <a:rPr lang="en-US" sz="1400" dirty="0" err="1"/>
                        <a:t>cashtags</a:t>
                      </a:r>
                      <a:r>
                        <a:rPr lang="en-US" sz="1400" dirty="0"/>
                        <a:t>)</a:t>
                      </a:r>
                    </a:p>
                    <a:p>
                      <a:pPr marL="342900" indent="-342900">
                        <a:buFontTx/>
                        <a:buChar char="-"/>
                      </a:pPr>
                      <a:r>
                        <a:rPr lang="en-US" sz="1400" dirty="0"/>
                        <a:t>Access to additional tweet information (e.g. location)</a:t>
                      </a:r>
                    </a:p>
                    <a:p>
                      <a:endParaRPr lang="en-CA" sz="1000" dirty="0"/>
                    </a:p>
                  </a:txBody>
                  <a:tcPr marL="68580" marR="68580" marT="34290" marB="34290"/>
                </a:tc>
                <a:extLst>
                  <a:ext uri="{0D108BD9-81ED-4DB2-BD59-A6C34878D82A}">
                    <a16:rowId xmlns:a16="http://schemas.microsoft.com/office/drawing/2014/main" val="3540457071"/>
                  </a:ext>
                </a:extLst>
              </a:tr>
            </a:tbl>
          </a:graphicData>
        </a:graphic>
      </p:graphicFrame>
      <p:cxnSp>
        <p:nvCxnSpPr>
          <p:cNvPr id="317" name="Straight Arrow Connector 316">
            <a:extLst>
              <a:ext uri="{FF2B5EF4-FFF2-40B4-BE49-F238E27FC236}">
                <a16:creationId xmlns:a16="http://schemas.microsoft.com/office/drawing/2014/main" id="{DEB63AE7-7384-4D6C-A6D8-C174E50365C6}"/>
              </a:ext>
            </a:extLst>
          </p:cNvPr>
          <p:cNvCxnSpPr>
            <a:cxnSpLocks/>
            <a:stCxn id="2" idx="3"/>
          </p:cNvCxnSpPr>
          <p:nvPr/>
        </p:nvCxnSpPr>
        <p:spPr>
          <a:xfrm>
            <a:off x="4926085" y="1361309"/>
            <a:ext cx="1535536"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FB8BE11D-E941-4822-8CF6-2049B5AF521B}"/>
              </a:ext>
            </a:extLst>
          </p:cNvPr>
          <p:cNvCxnSpPr>
            <a:cxnSpLocks/>
            <a:stCxn id="314" idx="2"/>
            <a:endCxn id="298" idx="0"/>
          </p:cNvCxnSpPr>
          <p:nvPr/>
        </p:nvCxnSpPr>
        <p:spPr>
          <a:xfrm>
            <a:off x="4571999" y="3674908"/>
            <a:ext cx="1" cy="1204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3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CB1-5ED1-4A49-857D-2B9AB70387BD}"/>
              </a:ext>
            </a:extLst>
          </p:cNvPr>
          <p:cNvSpPr>
            <a:spLocks noGrp="1"/>
          </p:cNvSpPr>
          <p:nvPr>
            <p:ph type="title"/>
          </p:nvPr>
        </p:nvSpPr>
        <p:spPr/>
        <p:txBody>
          <a:bodyPr/>
          <a:lstStyle/>
          <a:p>
            <a:r>
              <a:rPr lang="en-CA" dirty="0"/>
              <a:t>Finding Key Words</a:t>
            </a:r>
          </a:p>
        </p:txBody>
      </p:sp>
      <p:sp>
        <p:nvSpPr>
          <p:cNvPr id="4" name="TextBox 3">
            <a:extLst>
              <a:ext uri="{FF2B5EF4-FFF2-40B4-BE49-F238E27FC236}">
                <a16:creationId xmlns:a16="http://schemas.microsoft.com/office/drawing/2014/main" id="{7CF67BB8-7EDE-4C30-9941-875C8670360F}"/>
              </a:ext>
            </a:extLst>
          </p:cNvPr>
          <p:cNvSpPr txBox="1"/>
          <p:nvPr/>
        </p:nvSpPr>
        <p:spPr>
          <a:xfrm>
            <a:off x="1297164" y="2007128"/>
            <a:ext cx="2361190"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Free Query</a:t>
            </a:r>
            <a:endParaRPr lang="ru-RU" sz="3300" b="1" dirty="0">
              <a:solidFill>
                <a:schemeClr val="tx2"/>
              </a:solidFill>
            </a:endParaRPr>
          </a:p>
        </p:txBody>
      </p:sp>
      <p:sp>
        <p:nvSpPr>
          <p:cNvPr id="5" name="TextBox 4">
            <a:extLst>
              <a:ext uri="{FF2B5EF4-FFF2-40B4-BE49-F238E27FC236}">
                <a16:creationId xmlns:a16="http://schemas.microsoft.com/office/drawing/2014/main" id="{B73D6A03-6B36-4FF4-82EC-C79B6CEFB892}"/>
              </a:ext>
            </a:extLst>
          </p:cNvPr>
          <p:cNvSpPr txBox="1"/>
          <p:nvPr/>
        </p:nvSpPr>
        <p:spPr>
          <a:xfrm>
            <a:off x="5269749" y="1999831"/>
            <a:ext cx="3030495"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Premium Query</a:t>
            </a:r>
            <a:endParaRPr lang="ru-RU" sz="3300" b="1" dirty="0">
              <a:solidFill>
                <a:schemeClr val="tx2"/>
              </a:solidFill>
            </a:endParaRPr>
          </a:p>
        </p:txBody>
      </p:sp>
      <p:sp>
        <p:nvSpPr>
          <p:cNvPr id="6" name="Text Placeholder 2">
            <a:extLst>
              <a:ext uri="{FF2B5EF4-FFF2-40B4-BE49-F238E27FC236}">
                <a16:creationId xmlns:a16="http://schemas.microsoft.com/office/drawing/2014/main" id="{2476AC8A-4F11-4EC8-8B74-7D0287648EC0}"/>
              </a:ext>
            </a:extLst>
          </p:cNvPr>
          <p:cNvSpPr txBox="1">
            <a:spLocks/>
          </p:cNvSpPr>
          <p:nvPr/>
        </p:nvSpPr>
        <p:spPr>
          <a:xfrm>
            <a:off x="-1561097" y="2927336"/>
            <a:ext cx="7886700" cy="338138"/>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OR #GLD OR $GOLD”</a:t>
            </a:r>
          </a:p>
        </p:txBody>
      </p:sp>
      <p:sp>
        <p:nvSpPr>
          <p:cNvPr id="8" name="Text Placeholder 2">
            <a:extLst>
              <a:ext uri="{FF2B5EF4-FFF2-40B4-BE49-F238E27FC236}">
                <a16:creationId xmlns:a16="http://schemas.microsoft.com/office/drawing/2014/main" id="{85A3C709-E60A-4CAA-9F66-D97CB29C2C12}"/>
              </a:ext>
            </a:extLst>
          </p:cNvPr>
          <p:cNvSpPr txBox="1">
            <a:spLocks/>
          </p:cNvSpPr>
          <p:nvPr/>
        </p:nvSpPr>
        <p:spPr>
          <a:xfrm>
            <a:off x="5218567" y="2283022"/>
            <a:ext cx="3081677" cy="1626767"/>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#GOLD) OR (GLD GOLD) OR #GLD)”</a:t>
            </a:r>
          </a:p>
        </p:txBody>
      </p:sp>
    </p:spTree>
    <p:extLst>
      <p:ext uri="{BB962C8B-B14F-4D97-AF65-F5344CB8AC3E}">
        <p14:creationId xmlns:p14="http://schemas.microsoft.com/office/powerpoint/2010/main" val="660639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8E41-E0D7-4CB7-B68C-754B5B28E851}"/>
              </a:ext>
            </a:extLst>
          </p:cNvPr>
          <p:cNvSpPr>
            <a:spLocks noGrp="1"/>
          </p:cNvSpPr>
          <p:nvPr>
            <p:ph type="title"/>
          </p:nvPr>
        </p:nvSpPr>
        <p:spPr/>
        <p:txBody>
          <a:bodyPr>
            <a:normAutofit/>
          </a:bodyPr>
          <a:lstStyle/>
          <a:p>
            <a:r>
              <a:rPr lang="en-CA" dirty="0"/>
              <a:t>Choosing Labels&amp; Annotating Data</a:t>
            </a:r>
          </a:p>
        </p:txBody>
      </p:sp>
      <p:sp>
        <p:nvSpPr>
          <p:cNvPr id="3" name="Text Placeholder 2">
            <a:extLst>
              <a:ext uri="{FF2B5EF4-FFF2-40B4-BE49-F238E27FC236}">
                <a16:creationId xmlns:a16="http://schemas.microsoft.com/office/drawing/2014/main" id="{0A7A2624-4EF6-41A6-AB4A-3C30FECF2B83}"/>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4254A059-CBF3-4456-ACCD-DB2800CC2253}"/>
              </a:ext>
            </a:extLst>
          </p:cNvPr>
          <p:cNvPicPr>
            <a:picLocks noChangeAspect="1"/>
          </p:cNvPicPr>
          <p:nvPr/>
        </p:nvPicPr>
        <p:blipFill rotWithShape="1">
          <a:blip r:embed="rId3"/>
          <a:srcRect l="46515" r="1336" b="15011"/>
          <a:stretch/>
        </p:blipFill>
        <p:spPr>
          <a:xfrm>
            <a:off x="4935390" y="1244950"/>
            <a:ext cx="1454893" cy="1849490"/>
          </a:xfrm>
          <a:prstGeom prst="rect">
            <a:avLst/>
          </a:prstGeom>
        </p:spPr>
      </p:pic>
      <p:pic>
        <p:nvPicPr>
          <p:cNvPr id="5" name="Picture 4">
            <a:extLst>
              <a:ext uri="{FF2B5EF4-FFF2-40B4-BE49-F238E27FC236}">
                <a16:creationId xmlns:a16="http://schemas.microsoft.com/office/drawing/2014/main" id="{42E6929D-300D-4333-8F92-796C93B707DB}"/>
              </a:ext>
            </a:extLst>
          </p:cNvPr>
          <p:cNvPicPr>
            <a:picLocks noChangeAspect="1"/>
          </p:cNvPicPr>
          <p:nvPr/>
        </p:nvPicPr>
        <p:blipFill>
          <a:blip r:embed="rId4"/>
          <a:stretch>
            <a:fillRect/>
          </a:stretch>
        </p:blipFill>
        <p:spPr>
          <a:xfrm>
            <a:off x="709855" y="1244950"/>
            <a:ext cx="1295276" cy="1849490"/>
          </a:xfrm>
          <a:prstGeom prst="rect">
            <a:avLst/>
          </a:prstGeom>
        </p:spPr>
      </p:pic>
      <p:pic>
        <p:nvPicPr>
          <p:cNvPr id="8" name="Picture 7">
            <a:extLst>
              <a:ext uri="{FF2B5EF4-FFF2-40B4-BE49-F238E27FC236}">
                <a16:creationId xmlns:a16="http://schemas.microsoft.com/office/drawing/2014/main" id="{8529FFF8-7251-457C-B779-4D1D71FB8415}"/>
              </a:ext>
            </a:extLst>
          </p:cNvPr>
          <p:cNvPicPr>
            <a:picLocks noChangeAspect="1"/>
          </p:cNvPicPr>
          <p:nvPr/>
        </p:nvPicPr>
        <p:blipFill>
          <a:blip r:embed="rId5"/>
          <a:stretch>
            <a:fillRect/>
          </a:stretch>
        </p:blipFill>
        <p:spPr>
          <a:xfrm>
            <a:off x="7282648" y="1822039"/>
            <a:ext cx="1151498" cy="1001303"/>
          </a:xfrm>
          <a:prstGeom prst="rect">
            <a:avLst/>
          </a:prstGeom>
        </p:spPr>
      </p:pic>
      <p:pic>
        <p:nvPicPr>
          <p:cNvPr id="18" name="Picture 17">
            <a:extLst>
              <a:ext uri="{FF2B5EF4-FFF2-40B4-BE49-F238E27FC236}">
                <a16:creationId xmlns:a16="http://schemas.microsoft.com/office/drawing/2014/main" id="{2D575314-E621-49F7-9CD1-D9C557A12524}"/>
              </a:ext>
            </a:extLst>
          </p:cNvPr>
          <p:cNvPicPr>
            <a:picLocks noChangeAspect="1"/>
          </p:cNvPicPr>
          <p:nvPr/>
        </p:nvPicPr>
        <p:blipFill>
          <a:blip r:embed="rId6"/>
          <a:stretch>
            <a:fillRect/>
          </a:stretch>
        </p:blipFill>
        <p:spPr>
          <a:xfrm>
            <a:off x="2904289" y="1684606"/>
            <a:ext cx="1138736" cy="1138736"/>
          </a:xfrm>
          <a:prstGeom prst="rect">
            <a:avLst/>
          </a:prstGeom>
        </p:spPr>
      </p:pic>
      <p:sp>
        <p:nvSpPr>
          <p:cNvPr id="19" name="TextBox 18">
            <a:extLst>
              <a:ext uri="{FF2B5EF4-FFF2-40B4-BE49-F238E27FC236}">
                <a16:creationId xmlns:a16="http://schemas.microsoft.com/office/drawing/2014/main" id="{7503F6FB-7736-4638-A57C-7569B8161B9F}"/>
              </a:ext>
            </a:extLst>
          </p:cNvPr>
          <p:cNvSpPr txBox="1"/>
          <p:nvPr/>
        </p:nvSpPr>
        <p:spPr>
          <a:xfrm>
            <a:off x="472624" y="3231207"/>
            <a:ext cx="1926674" cy="1061829"/>
          </a:xfrm>
          <a:prstGeom prst="rect">
            <a:avLst/>
          </a:prstGeom>
          <a:noFill/>
        </p:spPr>
        <p:txBody>
          <a:bodyPr wrap="square" rtlCol="0">
            <a:spAutoFit/>
          </a:bodyPr>
          <a:lstStyle/>
          <a:p>
            <a:pPr algn="ctr"/>
            <a:r>
              <a:rPr lang="en-US" sz="2100" b="1" dirty="0">
                <a:solidFill>
                  <a:srgbClr val="44546A"/>
                </a:solidFill>
              </a:rPr>
              <a:t>Bearish</a:t>
            </a:r>
          </a:p>
          <a:p>
            <a:pPr algn="just"/>
            <a:r>
              <a:rPr lang="en-US" sz="1400" dirty="0"/>
              <a:t>Sample Tweet:</a:t>
            </a:r>
          </a:p>
          <a:p>
            <a:r>
              <a:rPr lang="en-US" sz="1400" dirty="0"/>
              <a:t>“$ GLD overbought yet?”</a:t>
            </a:r>
          </a:p>
        </p:txBody>
      </p:sp>
      <p:sp>
        <p:nvSpPr>
          <p:cNvPr id="20" name="TextBox 19">
            <a:extLst>
              <a:ext uri="{FF2B5EF4-FFF2-40B4-BE49-F238E27FC236}">
                <a16:creationId xmlns:a16="http://schemas.microsoft.com/office/drawing/2014/main" id="{6BF92102-8FB7-48EF-BF3E-3F2D9F7A815B}"/>
              </a:ext>
            </a:extLst>
          </p:cNvPr>
          <p:cNvSpPr txBox="1"/>
          <p:nvPr/>
        </p:nvSpPr>
        <p:spPr>
          <a:xfrm>
            <a:off x="2533805" y="3187242"/>
            <a:ext cx="1926675" cy="1277273"/>
          </a:xfrm>
          <a:prstGeom prst="rect">
            <a:avLst/>
          </a:prstGeom>
          <a:noFill/>
        </p:spPr>
        <p:txBody>
          <a:bodyPr wrap="square" rtlCol="0">
            <a:spAutoFit/>
          </a:bodyPr>
          <a:lstStyle/>
          <a:p>
            <a:pPr algn="ctr"/>
            <a:r>
              <a:rPr lang="en-US" sz="2100" b="1" dirty="0">
                <a:solidFill>
                  <a:srgbClr val="44546A"/>
                </a:solidFill>
              </a:rPr>
              <a:t>Neutral</a:t>
            </a:r>
          </a:p>
          <a:p>
            <a:r>
              <a:rPr lang="en-US" sz="1400" dirty="0"/>
              <a:t>Sample Tweet:</a:t>
            </a:r>
          </a:p>
          <a:p>
            <a:r>
              <a:rPr lang="en-US" sz="1400" dirty="0"/>
              <a:t>“The $GLD inventories print this evening should be interesting.”</a:t>
            </a:r>
          </a:p>
        </p:txBody>
      </p:sp>
      <p:sp>
        <p:nvSpPr>
          <p:cNvPr id="21" name="TextBox 20">
            <a:extLst>
              <a:ext uri="{FF2B5EF4-FFF2-40B4-BE49-F238E27FC236}">
                <a16:creationId xmlns:a16="http://schemas.microsoft.com/office/drawing/2014/main" id="{7B1537E5-6A71-4AE8-A2E3-8F352C80AE6D}"/>
              </a:ext>
            </a:extLst>
          </p:cNvPr>
          <p:cNvSpPr txBox="1"/>
          <p:nvPr/>
        </p:nvSpPr>
        <p:spPr>
          <a:xfrm>
            <a:off x="4572000" y="3187242"/>
            <a:ext cx="2224768" cy="1061829"/>
          </a:xfrm>
          <a:prstGeom prst="rect">
            <a:avLst/>
          </a:prstGeom>
          <a:noFill/>
        </p:spPr>
        <p:txBody>
          <a:bodyPr wrap="square" rtlCol="0">
            <a:spAutoFit/>
          </a:bodyPr>
          <a:lstStyle/>
          <a:p>
            <a:pPr algn="ctr"/>
            <a:r>
              <a:rPr lang="en-US" sz="2100" b="1" dirty="0">
                <a:solidFill>
                  <a:srgbClr val="44546A"/>
                </a:solidFill>
              </a:rPr>
              <a:t>Bullish</a:t>
            </a:r>
          </a:p>
          <a:p>
            <a:r>
              <a:rPr lang="en-US" sz="1400" dirty="0"/>
              <a:t>Sample Tweet:</a:t>
            </a:r>
          </a:p>
          <a:p>
            <a:r>
              <a:rPr lang="en-US" sz="1400" dirty="0"/>
              <a:t>“$GLD Buy all the Gold you Can!”</a:t>
            </a:r>
          </a:p>
        </p:txBody>
      </p:sp>
      <p:sp>
        <p:nvSpPr>
          <p:cNvPr id="22" name="TextBox 21">
            <a:extLst>
              <a:ext uri="{FF2B5EF4-FFF2-40B4-BE49-F238E27FC236}">
                <a16:creationId xmlns:a16="http://schemas.microsoft.com/office/drawing/2014/main" id="{ABBF0D08-91FE-4794-85A7-268152027F03}"/>
              </a:ext>
            </a:extLst>
          </p:cNvPr>
          <p:cNvSpPr txBox="1"/>
          <p:nvPr/>
        </p:nvSpPr>
        <p:spPr>
          <a:xfrm>
            <a:off x="6796767" y="3187242"/>
            <a:ext cx="2195559" cy="1061829"/>
          </a:xfrm>
          <a:prstGeom prst="rect">
            <a:avLst/>
          </a:prstGeom>
          <a:noFill/>
        </p:spPr>
        <p:txBody>
          <a:bodyPr wrap="square" rtlCol="0">
            <a:spAutoFit/>
          </a:bodyPr>
          <a:lstStyle/>
          <a:p>
            <a:pPr algn="ctr"/>
            <a:r>
              <a:rPr lang="en-US" sz="2100" b="1" dirty="0">
                <a:solidFill>
                  <a:srgbClr val="44546A"/>
                </a:solidFill>
              </a:rPr>
              <a:t>Unrelated</a:t>
            </a:r>
          </a:p>
          <a:p>
            <a:r>
              <a:rPr lang="en-US" sz="1400" dirty="0"/>
              <a:t>Sample Tweet:</a:t>
            </a:r>
          </a:p>
          <a:p>
            <a:r>
              <a:rPr lang="en-US" sz="1400" dirty="0"/>
              <a:t>“Butterflying off a $QQQ ratio spread.”</a:t>
            </a:r>
          </a:p>
        </p:txBody>
      </p:sp>
    </p:spTree>
    <p:extLst>
      <p:ext uri="{BB962C8B-B14F-4D97-AF65-F5344CB8AC3E}">
        <p14:creationId xmlns:p14="http://schemas.microsoft.com/office/powerpoint/2010/main" val="63392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3D7D-5B4B-4D41-AB95-674E079D7E1F}"/>
              </a:ext>
            </a:extLst>
          </p:cNvPr>
          <p:cNvSpPr>
            <a:spLocks noGrp="1"/>
          </p:cNvSpPr>
          <p:nvPr>
            <p:ph type="title"/>
          </p:nvPr>
        </p:nvSpPr>
        <p:spPr>
          <a:xfrm>
            <a:off x="1120325" y="526525"/>
            <a:ext cx="7886700" cy="625621"/>
          </a:xfrm>
        </p:spPr>
        <p:txBody>
          <a:bodyPr/>
          <a:lstStyle/>
          <a:p>
            <a:r>
              <a:rPr lang="en-CA" dirty="0"/>
              <a:t>What’s In a Tweet?</a:t>
            </a:r>
            <a:endParaRPr lang="en-US" dirty="0"/>
          </a:p>
        </p:txBody>
      </p:sp>
      <p:sp>
        <p:nvSpPr>
          <p:cNvPr id="3" name="Text Placeholder 2">
            <a:extLst>
              <a:ext uri="{FF2B5EF4-FFF2-40B4-BE49-F238E27FC236}">
                <a16:creationId xmlns:a16="http://schemas.microsoft.com/office/drawing/2014/main" id="{0D14C1C8-9117-D64B-86E7-3ACD43D554CA}"/>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F0D94E6F-B108-7D41-B47D-F6E1A1A61C45}"/>
              </a:ext>
            </a:extLst>
          </p:cNvPr>
          <p:cNvSpPr>
            <a:spLocks noGrp="1"/>
          </p:cNvSpPr>
          <p:nvPr>
            <p:ph type="sldNum" sz="quarter" idx="4"/>
          </p:nvPr>
        </p:nvSpPr>
        <p:spPr/>
        <p:txBody>
          <a:bodyPr/>
          <a:lstStyle/>
          <a:p>
            <a:fld id="{C188AE55-5B78-FF4D-B685-7F11F9C0A3BF}" type="slidenum">
              <a:rPr lang="en-US" smtClean="0"/>
              <a:pPr/>
              <a:t>18</a:t>
            </a:fld>
            <a:endParaRPr lang="en-US"/>
          </a:p>
        </p:txBody>
      </p:sp>
      <p:sp>
        <p:nvSpPr>
          <p:cNvPr id="12" name="TextBox 11">
            <a:extLst>
              <a:ext uri="{FF2B5EF4-FFF2-40B4-BE49-F238E27FC236}">
                <a16:creationId xmlns:a16="http://schemas.microsoft.com/office/drawing/2014/main" id="{97ED6121-ED0A-1D48-80FB-BB3DF9062064}"/>
              </a:ext>
            </a:extLst>
          </p:cNvPr>
          <p:cNvSpPr txBox="1"/>
          <p:nvPr/>
        </p:nvSpPr>
        <p:spPr>
          <a:xfrm>
            <a:off x="397415" y="1152146"/>
            <a:ext cx="4342674" cy="4247317"/>
          </a:xfrm>
          <a:prstGeom prst="rect">
            <a:avLst/>
          </a:prstGeom>
          <a:noFill/>
        </p:spPr>
        <p:txBody>
          <a:bodyPr wrap="square" rtlCol="0" anchor="t">
            <a:spAutoFit/>
          </a:bodyPr>
          <a:lstStyle/>
          <a:p>
            <a:r>
              <a:rPr lang="en-CA" dirty="0"/>
              <a:t>Fundamental Attributes</a:t>
            </a:r>
          </a:p>
          <a:p>
            <a:pPr marL="285750" indent="-285750">
              <a:buFontTx/>
              <a:buChar char="-"/>
            </a:pPr>
            <a:r>
              <a:rPr lang="en-CA" dirty="0"/>
              <a:t>Created Date</a:t>
            </a:r>
          </a:p>
          <a:p>
            <a:pPr marL="285750" indent="-285750">
              <a:buFontTx/>
              <a:buChar char="-"/>
            </a:pPr>
            <a:r>
              <a:rPr lang="en-CA" dirty="0"/>
              <a:t>ID (int, string)</a:t>
            </a:r>
          </a:p>
          <a:p>
            <a:pPr marL="285750" indent="-285750">
              <a:buFontTx/>
              <a:buChar char="-"/>
            </a:pPr>
            <a:r>
              <a:rPr lang="en-CA" dirty="0"/>
              <a:t>Text</a:t>
            </a:r>
          </a:p>
          <a:p>
            <a:pPr marL="285750" indent="-285750">
              <a:buFontTx/>
              <a:buChar char="-"/>
            </a:pPr>
            <a:r>
              <a:rPr lang="en-CA" dirty="0"/>
              <a:t>User Information</a:t>
            </a:r>
          </a:p>
          <a:p>
            <a:pPr marL="285750" indent="-285750">
              <a:buFontTx/>
              <a:buChar char="-"/>
            </a:pPr>
            <a:r>
              <a:rPr lang="en-CA" dirty="0"/>
              <a:t>Entities</a:t>
            </a:r>
          </a:p>
          <a:p>
            <a:endParaRPr lang="en-CA" dirty="0"/>
          </a:p>
          <a:p>
            <a:r>
              <a:rPr lang="en-CA" dirty="0"/>
              <a:t>Child Objects</a:t>
            </a:r>
          </a:p>
          <a:p>
            <a:r>
              <a:rPr lang="en-CA" dirty="0"/>
              <a:t>User</a:t>
            </a:r>
          </a:p>
          <a:p>
            <a:pPr marL="285750" indent="-285750">
              <a:buFontTx/>
              <a:buChar char="-"/>
            </a:pPr>
            <a:r>
              <a:rPr lang="en-CA" dirty="0"/>
              <a:t>User ID (int, string)</a:t>
            </a:r>
          </a:p>
          <a:p>
            <a:pPr marL="285750" indent="-285750">
              <a:buFontTx/>
              <a:buChar char="-"/>
            </a:pPr>
            <a:r>
              <a:rPr lang="en-CA" dirty="0"/>
              <a:t>Name</a:t>
            </a:r>
          </a:p>
          <a:p>
            <a:pPr marL="285750" indent="-285750">
              <a:buFontTx/>
              <a:buChar char="-"/>
            </a:pPr>
            <a:r>
              <a:rPr lang="en-CA" dirty="0"/>
              <a:t>Screen name</a:t>
            </a:r>
          </a:p>
          <a:p>
            <a:pPr marL="285750" indent="-285750">
              <a:buFontTx/>
              <a:buChar char="-"/>
            </a:pPr>
            <a:r>
              <a:rPr lang="en-CA" dirty="0"/>
              <a:t>Location</a:t>
            </a:r>
          </a:p>
          <a:p>
            <a:pPr marL="285750" indent="-285750">
              <a:buFontTx/>
              <a:buChar char="-"/>
            </a:pPr>
            <a:r>
              <a:rPr lang="en-CA" dirty="0"/>
              <a:t>For full list, see: https://developer.twitter.com/en/docs/tweets/data-dictionary/overview/tweet-object</a:t>
            </a:r>
          </a:p>
          <a:p>
            <a:pPr marL="285750" indent="-285750">
              <a:buFontTx/>
              <a:buChar char="-"/>
            </a:pPr>
            <a:endParaRPr lang="en-CA" dirty="0"/>
          </a:p>
          <a:p>
            <a:pPr marL="285750" indent="-285750">
              <a:buFontTx/>
              <a:buChar char="-"/>
            </a:pPr>
            <a:endParaRPr lang="en-CA" dirty="0"/>
          </a:p>
          <a:p>
            <a:pPr marL="285750" indent="-285750">
              <a:buFontTx/>
              <a:buChar char="-"/>
            </a:pPr>
            <a:endParaRPr lang="en-CA" dirty="0"/>
          </a:p>
          <a:p>
            <a:pPr marL="285750" indent="-285750">
              <a:buFontTx/>
              <a:buChar char="-"/>
            </a:pPr>
            <a:endParaRPr lang="en-CA" dirty="0"/>
          </a:p>
        </p:txBody>
      </p:sp>
      <p:pic>
        <p:nvPicPr>
          <p:cNvPr id="15" name="Picture 15">
            <a:extLst>
              <a:ext uri="{FF2B5EF4-FFF2-40B4-BE49-F238E27FC236}">
                <a16:creationId xmlns:a16="http://schemas.microsoft.com/office/drawing/2014/main" id="{3A1BC3E0-C400-A648-907B-00007AEB5B50}"/>
              </a:ext>
            </a:extLst>
          </p:cNvPr>
          <p:cNvPicPr>
            <a:picLocks noChangeAspect="1"/>
          </p:cNvPicPr>
          <p:nvPr/>
        </p:nvPicPr>
        <p:blipFill rotWithShape="1">
          <a:blip r:embed="rId3">
            <a:extLst>
              <a:ext uri="{28A0092B-C50C-407E-A947-70E740481C1C}">
                <a14:useLocalDpi xmlns:a14="http://schemas.microsoft.com/office/drawing/2010/main" val="0"/>
              </a:ext>
            </a:extLst>
          </a:blip>
          <a:srcRect l="39630" t="26121" r="19916" b="23722"/>
          <a:stretch/>
        </p:blipFill>
        <p:spPr>
          <a:xfrm>
            <a:off x="4740089" y="1152146"/>
            <a:ext cx="3954446" cy="3425365"/>
          </a:xfrm>
          <a:prstGeom prst="rect">
            <a:avLst/>
          </a:prstGeom>
        </p:spPr>
      </p:pic>
    </p:spTree>
    <p:extLst>
      <p:ext uri="{BB962C8B-B14F-4D97-AF65-F5344CB8AC3E}">
        <p14:creationId xmlns:p14="http://schemas.microsoft.com/office/powerpoint/2010/main" val="3577448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3ED6-486D-488E-8159-D4F08EB3DF86}"/>
              </a:ext>
            </a:extLst>
          </p:cNvPr>
          <p:cNvSpPr>
            <a:spLocks noGrp="1"/>
          </p:cNvSpPr>
          <p:nvPr>
            <p:ph type="title"/>
          </p:nvPr>
        </p:nvSpPr>
        <p:spPr/>
        <p:txBody>
          <a:bodyPr/>
          <a:lstStyle/>
          <a:p>
            <a:r>
              <a:rPr lang="en-CA" dirty="0"/>
              <a:t>Annotating Tweets – Sample Chart</a:t>
            </a:r>
          </a:p>
        </p:txBody>
      </p:sp>
      <p:sp>
        <p:nvSpPr>
          <p:cNvPr id="3" name="Text Placeholder 2">
            <a:extLst>
              <a:ext uri="{FF2B5EF4-FFF2-40B4-BE49-F238E27FC236}">
                <a16:creationId xmlns:a16="http://schemas.microsoft.com/office/drawing/2014/main" id="{390A8128-AE0D-4589-9B99-D7F53D881B68}"/>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D033A917-6451-4485-81D0-0A52FD363482}"/>
              </a:ext>
            </a:extLst>
          </p:cNvPr>
          <p:cNvPicPr>
            <a:picLocks noChangeAspect="1"/>
          </p:cNvPicPr>
          <p:nvPr/>
        </p:nvPicPr>
        <p:blipFill>
          <a:blip r:embed="rId3"/>
          <a:stretch>
            <a:fillRect/>
          </a:stretch>
        </p:blipFill>
        <p:spPr>
          <a:xfrm>
            <a:off x="1738681" y="1597328"/>
            <a:ext cx="5980907" cy="2503476"/>
          </a:xfrm>
          <a:prstGeom prst="rect">
            <a:avLst/>
          </a:prstGeom>
        </p:spPr>
      </p:pic>
    </p:spTree>
    <p:extLst>
      <p:ext uri="{BB962C8B-B14F-4D97-AF65-F5344CB8AC3E}">
        <p14:creationId xmlns:p14="http://schemas.microsoft.com/office/powerpoint/2010/main" val="269749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Table of Contents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377574"/>
          </a:xfrm>
          <a:prstGeom prst="rect">
            <a:avLst/>
          </a:prstGeom>
          <a:noFill/>
        </p:spPr>
        <p:txBody>
          <a:bodyPr wrap="square" rtlCol="0" anchor="t">
            <a:spAutoFit/>
          </a:bodyPr>
          <a:lstStyle/>
          <a:p>
            <a:pPr marL="342900" indent="-342900">
              <a:buAutoNum type="arabicPeriod"/>
            </a:pPr>
            <a:r>
              <a:rPr lang="en-CA" dirty="0"/>
              <a:t>Introduction to NLP</a:t>
            </a:r>
          </a:p>
          <a:p>
            <a:pPr marL="342900" indent="-342900">
              <a:buAutoNum type="arabicPeriod"/>
            </a:pPr>
            <a:endParaRPr lang="en-CA" dirty="0"/>
          </a:p>
          <a:p>
            <a:pPr marL="342900" indent="-342900">
              <a:buAutoNum type="arabicPeriod"/>
            </a:pPr>
            <a:r>
              <a:rPr lang="en-CA" dirty="0"/>
              <a:t>Transfer Learning</a:t>
            </a:r>
          </a:p>
          <a:p>
            <a:pPr marL="342900" indent="-342900">
              <a:buAutoNum type="arabicPeriod"/>
            </a:pPr>
            <a:endParaRPr lang="en-CA" dirty="0"/>
          </a:p>
          <a:p>
            <a:pPr marL="342900" indent="-342900">
              <a:buAutoNum type="arabicPeriod"/>
            </a:pPr>
            <a:r>
              <a:rPr lang="en-CA" dirty="0"/>
              <a:t>Data</a:t>
            </a:r>
          </a:p>
          <a:p>
            <a:pPr marL="342900" indent="-342900">
              <a:buAutoNum type="arabicPeriod"/>
            </a:pPr>
            <a:endParaRPr lang="en-CA" dirty="0"/>
          </a:p>
          <a:p>
            <a:pPr marL="342900" indent="-342900">
              <a:buAutoNum type="arabicPeriod"/>
            </a:pPr>
            <a:r>
              <a:rPr lang="en-CA" dirty="0"/>
              <a:t>ULM-</a:t>
            </a:r>
            <a:r>
              <a:rPr lang="en-CA" dirty="0" err="1"/>
              <a:t>FiT</a:t>
            </a:r>
            <a:endParaRPr lang="en-CA" dirty="0"/>
          </a:p>
          <a:p>
            <a:pPr marL="342900" indent="-342900">
              <a:buAutoNum type="arabicPeriod"/>
            </a:pPr>
            <a:endParaRPr lang="en-CA" dirty="0"/>
          </a:p>
          <a:p>
            <a:pPr marL="342900" indent="-342900">
              <a:buAutoNum type="arabicPeriod"/>
            </a:pPr>
            <a:r>
              <a:rPr lang="en-CA" dirty="0"/>
              <a:t>Transformers</a:t>
            </a:r>
          </a:p>
          <a:p>
            <a:pPr marL="342900" indent="-342900">
              <a:buAutoNum type="arabicPeriod"/>
            </a:pPr>
            <a:endParaRPr lang="en-CA" dirty="0"/>
          </a:p>
          <a:p>
            <a:pPr marL="342900" indent="-342900">
              <a:buAutoNum type="arabicPeriod"/>
            </a:pPr>
            <a:r>
              <a:rPr lang="en-CA" dirty="0"/>
              <a:t>Further Improvements</a:t>
            </a:r>
          </a:p>
        </p:txBody>
      </p:sp>
    </p:spTree>
    <p:extLst>
      <p:ext uri="{BB962C8B-B14F-4D97-AF65-F5344CB8AC3E}">
        <p14:creationId xmlns:p14="http://schemas.microsoft.com/office/powerpoint/2010/main" val="69649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E3C7-C4FE-4EA9-9A62-C96A4C01D835}"/>
              </a:ext>
            </a:extLst>
          </p:cNvPr>
          <p:cNvSpPr>
            <a:spLocks noGrp="1"/>
          </p:cNvSpPr>
          <p:nvPr>
            <p:ph type="title"/>
          </p:nvPr>
        </p:nvSpPr>
        <p:spPr>
          <a:xfrm>
            <a:off x="1120325" y="526526"/>
            <a:ext cx="7886700" cy="625621"/>
          </a:xfrm>
        </p:spPr>
        <p:txBody>
          <a:bodyPr/>
          <a:lstStyle/>
          <a:p>
            <a:r>
              <a:rPr lang="en-CA" dirty="0"/>
              <a:t>Annotating Tweets</a:t>
            </a:r>
          </a:p>
        </p:txBody>
      </p:sp>
      <p:sp>
        <p:nvSpPr>
          <p:cNvPr id="3" name="Text Placeholder 2">
            <a:extLst>
              <a:ext uri="{FF2B5EF4-FFF2-40B4-BE49-F238E27FC236}">
                <a16:creationId xmlns:a16="http://schemas.microsoft.com/office/drawing/2014/main" id="{9D6F6E81-FACC-4994-9D2A-7D3073131FC8}"/>
              </a:ext>
            </a:extLst>
          </p:cNvPr>
          <p:cNvSpPr>
            <a:spLocks noGrp="1"/>
          </p:cNvSpPr>
          <p:nvPr>
            <p:ph type="body" sz="quarter" idx="13"/>
          </p:nvPr>
        </p:nvSpPr>
        <p:spPr/>
        <p:txBody>
          <a:bodyPr/>
          <a:lstStyle/>
          <a:p>
            <a:endParaRPr lang="en-CA"/>
          </a:p>
        </p:txBody>
      </p:sp>
      <p:graphicFrame>
        <p:nvGraphicFramePr>
          <p:cNvPr id="17" name="Chart 16">
            <a:extLst>
              <a:ext uri="{FF2B5EF4-FFF2-40B4-BE49-F238E27FC236}">
                <a16:creationId xmlns:a16="http://schemas.microsoft.com/office/drawing/2014/main" id="{51C81605-FDE9-4F1F-8E63-20B62D529AA9}"/>
              </a:ext>
            </a:extLst>
          </p:cNvPr>
          <p:cNvGraphicFramePr/>
          <p:nvPr/>
        </p:nvGraphicFramePr>
        <p:xfrm>
          <a:off x="567656" y="1428073"/>
          <a:ext cx="3345809" cy="293958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C5B70594-139A-46DD-B461-3E5A30E10437}"/>
              </a:ext>
            </a:extLst>
          </p:cNvPr>
          <p:cNvSpPr/>
          <p:nvPr/>
        </p:nvSpPr>
        <p:spPr>
          <a:xfrm>
            <a:off x="6154046" y="1913878"/>
            <a:ext cx="836802" cy="24537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3" name="Rectangle 22">
            <a:extLst>
              <a:ext uri="{FF2B5EF4-FFF2-40B4-BE49-F238E27FC236}">
                <a16:creationId xmlns:a16="http://schemas.microsoft.com/office/drawing/2014/main" id="{5598E2EF-8CAE-46C1-85C6-5381E61AF2F3}"/>
              </a:ext>
            </a:extLst>
          </p:cNvPr>
          <p:cNvSpPr/>
          <p:nvPr/>
        </p:nvSpPr>
        <p:spPr>
          <a:xfrm>
            <a:off x="6154046" y="3773644"/>
            <a:ext cx="836802" cy="59401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sz="1013"/>
          </a:p>
        </p:txBody>
      </p:sp>
      <p:sp>
        <p:nvSpPr>
          <p:cNvPr id="25" name="Rectangle 24">
            <a:extLst>
              <a:ext uri="{FF2B5EF4-FFF2-40B4-BE49-F238E27FC236}">
                <a16:creationId xmlns:a16="http://schemas.microsoft.com/office/drawing/2014/main" id="{17C1B253-12A6-46E5-ACA7-F5146D6F9CCD}"/>
              </a:ext>
            </a:extLst>
          </p:cNvPr>
          <p:cNvSpPr/>
          <p:nvPr/>
        </p:nvSpPr>
        <p:spPr>
          <a:xfrm>
            <a:off x="5462625" y="1428074"/>
            <a:ext cx="2414278" cy="369332"/>
          </a:xfrm>
          <a:prstGeom prst="rect">
            <a:avLst/>
          </a:prstGeom>
        </p:spPr>
        <p:txBody>
          <a:bodyPr wrap="squar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00" dirty="0">
                <a:solidFill>
                  <a:schemeClr val="tx1">
                    <a:lumMod val="95000"/>
                    <a:lumOff val="5000"/>
                  </a:schemeClr>
                </a:solidFill>
              </a:rPr>
              <a:t>Total Tweets Needed</a:t>
            </a:r>
          </a:p>
        </p:txBody>
      </p:sp>
      <p:sp>
        <p:nvSpPr>
          <p:cNvPr id="26" name="TextBox 25">
            <a:extLst>
              <a:ext uri="{FF2B5EF4-FFF2-40B4-BE49-F238E27FC236}">
                <a16:creationId xmlns:a16="http://schemas.microsoft.com/office/drawing/2014/main" id="{66ABBCA5-2DEC-4EC5-BC71-D6CDD071AFA2}"/>
              </a:ext>
            </a:extLst>
          </p:cNvPr>
          <p:cNvSpPr txBox="1"/>
          <p:nvPr/>
        </p:nvSpPr>
        <p:spPr>
          <a:xfrm>
            <a:off x="7075743" y="1763837"/>
            <a:ext cx="2068258" cy="784830"/>
          </a:xfrm>
          <a:prstGeom prst="rect">
            <a:avLst/>
          </a:prstGeom>
          <a:noFill/>
        </p:spPr>
        <p:txBody>
          <a:bodyPr wrap="square" rtlCol="0">
            <a:spAutoFit/>
          </a:bodyPr>
          <a:lstStyle/>
          <a:p>
            <a:r>
              <a:rPr lang="en-US" sz="1500" b="1" dirty="0">
                <a:solidFill>
                  <a:schemeClr val="tx2"/>
                </a:solidFill>
                <a:latin typeface="Trade Gothic LT Std" pitchFamily="2" charset="0"/>
              </a:rPr>
              <a:t>Goal: 20K Tweets</a:t>
            </a:r>
          </a:p>
          <a:p>
            <a:r>
              <a:rPr lang="en-US" sz="1500" b="1" dirty="0">
                <a:solidFill>
                  <a:schemeClr val="tx2"/>
                </a:solidFill>
                <a:latin typeface="Trade Gothic LT Std" pitchFamily="2" charset="0"/>
              </a:rPr>
              <a:t>- 5K tweets per category</a:t>
            </a:r>
            <a:endParaRPr lang="ru-RU" sz="1500" b="1" dirty="0">
              <a:solidFill>
                <a:schemeClr val="tx2"/>
              </a:solidFill>
            </a:endParaRPr>
          </a:p>
        </p:txBody>
      </p:sp>
      <p:sp>
        <p:nvSpPr>
          <p:cNvPr id="27" name="TextBox 26">
            <a:extLst>
              <a:ext uri="{FF2B5EF4-FFF2-40B4-BE49-F238E27FC236}">
                <a16:creationId xmlns:a16="http://schemas.microsoft.com/office/drawing/2014/main" id="{66331425-7899-44AC-B5C0-D78FDC28E3B3}"/>
              </a:ext>
            </a:extLst>
          </p:cNvPr>
          <p:cNvSpPr txBox="1"/>
          <p:nvPr/>
        </p:nvSpPr>
        <p:spPr>
          <a:xfrm>
            <a:off x="4407212" y="3623603"/>
            <a:ext cx="1936853" cy="323165"/>
          </a:xfrm>
          <a:prstGeom prst="rect">
            <a:avLst/>
          </a:prstGeom>
          <a:noFill/>
        </p:spPr>
        <p:txBody>
          <a:bodyPr wrap="square" rtlCol="0">
            <a:spAutoFit/>
          </a:bodyPr>
          <a:lstStyle/>
          <a:p>
            <a:r>
              <a:rPr lang="en-US" sz="1500" b="1" dirty="0">
                <a:solidFill>
                  <a:schemeClr val="tx2"/>
                </a:solidFill>
                <a:latin typeface="Trade Gothic LT Std" pitchFamily="2" charset="0"/>
              </a:rPr>
              <a:t>Tweets Annotated</a:t>
            </a:r>
            <a:endParaRPr lang="ru-RU" sz="1500" b="1" dirty="0">
              <a:solidFill>
                <a:schemeClr val="tx2"/>
              </a:solidFill>
            </a:endParaRPr>
          </a:p>
        </p:txBody>
      </p:sp>
      <p:sp>
        <p:nvSpPr>
          <p:cNvPr id="36" name="TextBox 35">
            <a:extLst>
              <a:ext uri="{FF2B5EF4-FFF2-40B4-BE49-F238E27FC236}">
                <a16:creationId xmlns:a16="http://schemas.microsoft.com/office/drawing/2014/main" id="{D76360EC-C8B3-448D-806A-EE0C6FA31D22}"/>
              </a:ext>
            </a:extLst>
          </p:cNvPr>
          <p:cNvSpPr txBox="1"/>
          <p:nvPr/>
        </p:nvSpPr>
        <p:spPr>
          <a:xfrm>
            <a:off x="6261601" y="3907778"/>
            <a:ext cx="1936853" cy="323165"/>
          </a:xfrm>
          <a:prstGeom prst="rect">
            <a:avLst/>
          </a:prstGeom>
          <a:noFill/>
        </p:spPr>
        <p:txBody>
          <a:bodyPr wrap="square" rtlCol="0">
            <a:spAutoFit/>
          </a:bodyPr>
          <a:lstStyle/>
          <a:p>
            <a:r>
              <a:rPr lang="en-CA" sz="1500" b="1" dirty="0">
                <a:solidFill>
                  <a:schemeClr val="bg1"/>
                </a:solidFill>
              </a:rPr>
              <a:t>31.5%</a:t>
            </a:r>
            <a:endParaRPr lang="ru-RU" sz="1500" b="1" dirty="0">
              <a:solidFill>
                <a:schemeClr val="bg1"/>
              </a:solidFill>
            </a:endParaRPr>
          </a:p>
        </p:txBody>
      </p:sp>
      <p:sp>
        <p:nvSpPr>
          <p:cNvPr id="37" name="TextBox 36">
            <a:extLst>
              <a:ext uri="{FF2B5EF4-FFF2-40B4-BE49-F238E27FC236}">
                <a16:creationId xmlns:a16="http://schemas.microsoft.com/office/drawing/2014/main" id="{3D011475-581A-4B1B-914B-0091B33C5006}"/>
              </a:ext>
            </a:extLst>
          </p:cNvPr>
          <p:cNvSpPr txBox="1"/>
          <p:nvPr/>
        </p:nvSpPr>
        <p:spPr>
          <a:xfrm>
            <a:off x="6261601" y="2747825"/>
            <a:ext cx="1936853" cy="323165"/>
          </a:xfrm>
          <a:prstGeom prst="rect">
            <a:avLst/>
          </a:prstGeom>
          <a:noFill/>
        </p:spPr>
        <p:txBody>
          <a:bodyPr wrap="square" rtlCol="0">
            <a:spAutoFit/>
          </a:bodyPr>
          <a:lstStyle/>
          <a:p>
            <a:r>
              <a:rPr lang="en-CA" sz="1500" b="1" dirty="0">
                <a:solidFill>
                  <a:schemeClr val="bg1"/>
                </a:solidFill>
              </a:rPr>
              <a:t>68.5%</a:t>
            </a:r>
            <a:endParaRPr lang="ru-RU" sz="1500" b="1" dirty="0">
              <a:solidFill>
                <a:schemeClr val="bg1"/>
              </a:solidFill>
            </a:endParaRPr>
          </a:p>
        </p:txBody>
      </p:sp>
    </p:spTree>
    <p:extLst>
      <p:ext uri="{BB962C8B-B14F-4D97-AF65-F5344CB8AC3E}">
        <p14:creationId xmlns:p14="http://schemas.microsoft.com/office/powerpoint/2010/main" val="350362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442D-46D0-436F-A90D-EAF6350C76B5}"/>
              </a:ext>
            </a:extLst>
          </p:cNvPr>
          <p:cNvSpPr>
            <a:spLocks noGrp="1"/>
          </p:cNvSpPr>
          <p:nvPr>
            <p:ph type="title"/>
          </p:nvPr>
        </p:nvSpPr>
        <p:spPr/>
        <p:txBody>
          <a:bodyPr/>
          <a:lstStyle/>
          <a:p>
            <a:r>
              <a:rPr lang="en-CA" dirty="0"/>
              <a:t>Comparing with BOW </a:t>
            </a:r>
            <a:r>
              <a:rPr lang="en-CA" dirty="0" err="1"/>
              <a:t>apporaches</a:t>
            </a:r>
            <a:endParaRPr lang="en-CA" dirty="0"/>
          </a:p>
        </p:txBody>
      </p:sp>
      <p:sp>
        <p:nvSpPr>
          <p:cNvPr id="4" name="TextBox 3">
            <a:extLst>
              <a:ext uri="{FF2B5EF4-FFF2-40B4-BE49-F238E27FC236}">
                <a16:creationId xmlns:a16="http://schemas.microsoft.com/office/drawing/2014/main" id="{5FAEC809-5210-45DA-9829-0D8FAAB6A049}"/>
              </a:ext>
            </a:extLst>
          </p:cNvPr>
          <p:cNvSpPr txBox="1"/>
          <p:nvPr/>
        </p:nvSpPr>
        <p:spPr>
          <a:xfrm>
            <a:off x="1961010" y="1651138"/>
            <a:ext cx="1922532" cy="553998"/>
          </a:xfrm>
          <a:prstGeom prst="rect">
            <a:avLst/>
          </a:prstGeom>
          <a:noFill/>
        </p:spPr>
        <p:txBody>
          <a:bodyPr wrap="square" rtlCol="0">
            <a:spAutoFit/>
          </a:bodyPr>
          <a:lstStyle/>
          <a:p>
            <a:r>
              <a:rPr lang="en-US" sz="3000" dirty="0"/>
              <a:t>VADER</a:t>
            </a:r>
          </a:p>
        </p:txBody>
      </p:sp>
      <p:sp>
        <p:nvSpPr>
          <p:cNvPr id="5" name="TextBox 4">
            <a:extLst>
              <a:ext uri="{FF2B5EF4-FFF2-40B4-BE49-F238E27FC236}">
                <a16:creationId xmlns:a16="http://schemas.microsoft.com/office/drawing/2014/main" id="{C19F6026-AEBE-4691-A577-77AC937732C9}"/>
              </a:ext>
            </a:extLst>
          </p:cNvPr>
          <p:cNvSpPr txBox="1"/>
          <p:nvPr/>
        </p:nvSpPr>
        <p:spPr>
          <a:xfrm>
            <a:off x="6107176" y="1651138"/>
            <a:ext cx="3689747" cy="553998"/>
          </a:xfrm>
          <a:prstGeom prst="rect">
            <a:avLst/>
          </a:prstGeom>
          <a:noFill/>
        </p:spPr>
        <p:txBody>
          <a:bodyPr wrap="square" rtlCol="0">
            <a:spAutoFit/>
          </a:bodyPr>
          <a:lstStyle/>
          <a:p>
            <a:r>
              <a:rPr lang="en-US" sz="3000" dirty="0" err="1"/>
              <a:t>TextBlob</a:t>
            </a:r>
            <a:endParaRPr lang="en-US" sz="3000" dirty="0"/>
          </a:p>
        </p:txBody>
      </p:sp>
      <p:sp>
        <p:nvSpPr>
          <p:cNvPr id="6" name="TextBox 5">
            <a:extLst>
              <a:ext uri="{FF2B5EF4-FFF2-40B4-BE49-F238E27FC236}">
                <a16:creationId xmlns:a16="http://schemas.microsoft.com/office/drawing/2014/main" id="{5FE1214A-7CDA-4787-815A-131335CF47A1}"/>
              </a:ext>
            </a:extLst>
          </p:cNvPr>
          <p:cNvSpPr txBox="1"/>
          <p:nvPr/>
        </p:nvSpPr>
        <p:spPr>
          <a:xfrm>
            <a:off x="3883542" y="3870568"/>
            <a:ext cx="3443668" cy="769441"/>
          </a:xfrm>
          <a:prstGeom prst="rect">
            <a:avLst/>
          </a:prstGeom>
          <a:noFill/>
        </p:spPr>
        <p:txBody>
          <a:bodyPr wrap="square" rtlCol="0">
            <a:spAutoFit/>
          </a:bodyPr>
          <a:lstStyle/>
          <a:p>
            <a:r>
              <a:rPr lang="en-US" sz="3000" dirty="0"/>
              <a:t>Transfer learning</a:t>
            </a:r>
          </a:p>
          <a:p>
            <a:endParaRPr lang="en-US" sz="1400" dirty="0"/>
          </a:p>
        </p:txBody>
      </p:sp>
      <p:pic>
        <p:nvPicPr>
          <p:cNvPr id="9" name="Picture 8">
            <a:extLst>
              <a:ext uri="{FF2B5EF4-FFF2-40B4-BE49-F238E27FC236}">
                <a16:creationId xmlns:a16="http://schemas.microsoft.com/office/drawing/2014/main" id="{1998CB9A-85B1-43D7-8855-D782ADB0101A}"/>
              </a:ext>
            </a:extLst>
          </p:cNvPr>
          <p:cNvPicPr>
            <a:picLocks noChangeAspect="1"/>
          </p:cNvPicPr>
          <p:nvPr/>
        </p:nvPicPr>
        <p:blipFill rotWithShape="1">
          <a:blip r:embed="rId3"/>
          <a:srcRect l="60213" t="58718" r="25754" b="35746"/>
          <a:stretch/>
        </p:blipFill>
        <p:spPr>
          <a:xfrm>
            <a:off x="1202785" y="2409539"/>
            <a:ext cx="3236138" cy="718056"/>
          </a:xfrm>
          <a:prstGeom prst="rect">
            <a:avLst/>
          </a:prstGeom>
        </p:spPr>
      </p:pic>
      <p:sp>
        <p:nvSpPr>
          <p:cNvPr id="10" name="TextBox 9">
            <a:extLst>
              <a:ext uri="{FF2B5EF4-FFF2-40B4-BE49-F238E27FC236}">
                <a16:creationId xmlns:a16="http://schemas.microsoft.com/office/drawing/2014/main" id="{F986F351-45E1-4DFA-AA1C-7B0B8293F396}"/>
              </a:ext>
            </a:extLst>
          </p:cNvPr>
          <p:cNvSpPr txBox="1"/>
          <p:nvPr/>
        </p:nvSpPr>
        <p:spPr>
          <a:xfrm>
            <a:off x="2168858" y="3870568"/>
            <a:ext cx="1714684" cy="556563"/>
          </a:xfrm>
          <a:prstGeom prst="rect">
            <a:avLst/>
          </a:prstGeom>
          <a:noFill/>
        </p:spPr>
        <p:txBody>
          <a:bodyPr wrap="square" rtlCol="0">
            <a:spAutoFit/>
          </a:bodyPr>
          <a:lstStyle/>
          <a:p>
            <a:pPr>
              <a:lnSpc>
                <a:spcPts val="3750"/>
              </a:lnSpc>
            </a:pPr>
            <a:r>
              <a:rPr lang="en-US" sz="3000" b="1" dirty="0">
                <a:solidFill>
                  <a:schemeClr val="accent2"/>
                </a:solidFill>
                <a:latin typeface="Trade Gothic LT Std" pitchFamily="2" charset="0"/>
              </a:rPr>
              <a:t>Solution - </a:t>
            </a:r>
            <a:endParaRPr lang="ru-RU" sz="3000" b="1" dirty="0">
              <a:solidFill>
                <a:schemeClr val="accent2"/>
              </a:solidFill>
            </a:endParaRPr>
          </a:p>
        </p:txBody>
      </p:sp>
      <p:pic>
        <p:nvPicPr>
          <p:cNvPr id="11" name="Picture 10">
            <a:extLst>
              <a:ext uri="{FF2B5EF4-FFF2-40B4-BE49-F238E27FC236}">
                <a16:creationId xmlns:a16="http://schemas.microsoft.com/office/drawing/2014/main" id="{9B7FC3F2-CE76-44C8-87C6-B9900B5DD1AC}"/>
              </a:ext>
            </a:extLst>
          </p:cNvPr>
          <p:cNvPicPr>
            <a:picLocks noChangeAspect="1"/>
          </p:cNvPicPr>
          <p:nvPr/>
        </p:nvPicPr>
        <p:blipFill rotWithShape="1">
          <a:blip r:embed="rId4"/>
          <a:srcRect l="60812" t="51977" r="26322" b="42570"/>
          <a:stretch/>
        </p:blipFill>
        <p:spPr>
          <a:xfrm>
            <a:off x="5354146" y="2409539"/>
            <a:ext cx="3012559" cy="718056"/>
          </a:xfrm>
          <a:prstGeom prst="rect">
            <a:avLst/>
          </a:prstGeom>
        </p:spPr>
      </p:pic>
    </p:spTree>
    <p:extLst>
      <p:ext uri="{BB962C8B-B14F-4D97-AF65-F5344CB8AC3E}">
        <p14:creationId xmlns:p14="http://schemas.microsoft.com/office/powerpoint/2010/main" val="93111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ULM-</a:t>
            </a:r>
            <a:r>
              <a:rPr lang="en-US" sz="5630" b="1" dirty="0" err="1">
                <a:solidFill>
                  <a:schemeClr val="accent2"/>
                </a:solidFill>
                <a:latin typeface="Trade Gothic LT Std Bold Conden" pitchFamily="2" charset="0"/>
              </a:rPr>
              <a:t>FiT</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22</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1394110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2585323"/>
          </a:xfrm>
          <a:prstGeom prst="rect">
            <a:avLst/>
          </a:prstGeom>
          <a:noFill/>
        </p:spPr>
        <p:txBody>
          <a:bodyPr wrap="square" rtlCol="0" anchor="t">
            <a:spAutoFit/>
          </a:bodyPr>
          <a:lstStyle/>
          <a:p>
            <a:r>
              <a:rPr lang="en-CA" dirty="0"/>
              <a:t>Universal Language Model Fine-Tuning - Howard, Ruder (2018)</a:t>
            </a:r>
          </a:p>
          <a:p>
            <a:endParaRPr lang="en-CA" dirty="0"/>
          </a:p>
          <a:p>
            <a:r>
              <a:rPr lang="en-CA" dirty="0">
                <a:effectLst/>
              </a:rPr>
              <a:t>Uses </a:t>
            </a:r>
            <a:r>
              <a:rPr lang="en-CA" dirty="0"/>
              <a:t>Recurrent Neural Networks (LSTM) pre-trained on WikiText-103 Dataset</a:t>
            </a:r>
          </a:p>
          <a:p>
            <a:endParaRPr lang="en-CA" dirty="0"/>
          </a:p>
          <a:p>
            <a:r>
              <a:rPr lang="en-CA" dirty="0"/>
              <a:t>Even though LSTMs have fallen out of favour in current NLP research, they still have several advantages over larger transformer models:</a:t>
            </a:r>
          </a:p>
          <a:p>
            <a:pPr marL="628461" lvl="1" indent="-285750">
              <a:buFont typeface="Arial" panose="020B0604020202020204" pitchFamily="34" charset="0"/>
              <a:buChar char="•"/>
            </a:pPr>
            <a:r>
              <a:rPr lang="en-CA" dirty="0"/>
              <a:t>Smaller memory footprint</a:t>
            </a:r>
          </a:p>
          <a:p>
            <a:pPr marL="628461" lvl="1" indent="-285750">
              <a:buFont typeface="Arial" panose="020B0604020202020204" pitchFamily="34" charset="0"/>
              <a:buChar char="•"/>
            </a:pPr>
            <a:r>
              <a:rPr lang="en-CA" dirty="0"/>
              <a:t>Faster training/inference</a:t>
            </a:r>
          </a:p>
          <a:p>
            <a:pPr marL="628461" lvl="1" indent="-285750">
              <a:buFont typeface="Arial" panose="020B0604020202020204" pitchFamily="34" charset="0"/>
              <a:buChar char="•"/>
            </a:pPr>
            <a:r>
              <a:rPr lang="en-CA" dirty="0"/>
              <a:t>Much less resource intensive</a:t>
            </a:r>
          </a:p>
          <a:p>
            <a:pPr marL="628461" lvl="1" indent="-285750">
              <a:buFont typeface="Arial" panose="020B0604020202020204" pitchFamily="34" charset="0"/>
              <a:buChar char="•"/>
            </a:pPr>
            <a:r>
              <a:rPr lang="en-CA" dirty="0"/>
              <a:t>Competitive performance, especially for classification tasks</a:t>
            </a:r>
          </a:p>
          <a:p>
            <a:pPr marL="628461" lvl="1" indent="-285750">
              <a:buFont typeface="Arial" panose="020B0604020202020204" pitchFamily="34" charset="0"/>
              <a:buChar char="•"/>
            </a:pPr>
            <a:endParaRPr lang="en-CA" dirty="0"/>
          </a:p>
          <a:p>
            <a:pPr marL="628461" lvl="1" indent="-285750">
              <a:buFont typeface="Arial" panose="020B0604020202020204" pitchFamily="34" charset="0"/>
              <a:buChar char="•"/>
            </a:pPr>
            <a:endParaRPr lang="en-CA" dirty="0"/>
          </a:p>
        </p:txBody>
      </p:sp>
    </p:spTree>
    <p:extLst>
      <p:ext uri="{BB962C8B-B14F-4D97-AF65-F5344CB8AC3E}">
        <p14:creationId xmlns:p14="http://schemas.microsoft.com/office/powerpoint/2010/main" val="3235452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613611" cy="625621"/>
          </a:xfrm>
        </p:spPr>
        <p:txBody>
          <a:bodyPr>
            <a:noAutofit/>
          </a:bodyPr>
          <a:lstStyle/>
          <a:p>
            <a:r>
              <a:rPr lang="en-US" sz="2800" dirty="0"/>
              <a:t>Overview: RNNs and LSTMs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004564"/>
            <a:ext cx="8763000" cy="584775"/>
          </a:xfrm>
          <a:prstGeom prst="rect">
            <a:avLst/>
          </a:prstGeom>
          <a:noFill/>
        </p:spPr>
        <p:txBody>
          <a:bodyPr wrap="square" rtlCol="0">
            <a:spAutoFit/>
          </a:bodyPr>
          <a:lstStyle/>
          <a:p>
            <a:endParaRPr lang="en-CA" sz="1600" i="1" dirty="0"/>
          </a:p>
          <a:p>
            <a:endParaRPr lang="en-CA" sz="1600" i="1" dirty="0"/>
          </a:p>
        </p:txBody>
      </p:sp>
      <p:pic>
        <p:nvPicPr>
          <p:cNvPr id="1026" name="Picture 2">
            <a:extLst>
              <a:ext uri="{FF2B5EF4-FFF2-40B4-BE49-F238E27FC236}">
                <a16:creationId xmlns:a16="http://schemas.microsoft.com/office/drawing/2014/main" id="{D226176C-11D6-1E49-B9E6-5729A9A7D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649" y="1077183"/>
            <a:ext cx="4396902" cy="164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F5906914-4D8C-F040-861D-BE472151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49" y="2883813"/>
            <a:ext cx="4396903" cy="16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92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Language Modelling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3324225" cy="1546577"/>
          </a:xfrm>
          <a:prstGeom prst="rect">
            <a:avLst/>
          </a:prstGeom>
          <a:noFill/>
        </p:spPr>
        <p:txBody>
          <a:bodyPr wrap="square" rtlCol="0" anchor="t">
            <a:spAutoFit/>
          </a:bodyPr>
          <a:lstStyle/>
          <a:p>
            <a:r>
              <a:rPr lang="en-CA" dirty="0"/>
              <a:t>Training a neural network to predict the next word in a sentence</a:t>
            </a:r>
          </a:p>
          <a:p>
            <a:endParaRPr lang="en-CA" dirty="0"/>
          </a:p>
          <a:p>
            <a:r>
              <a:rPr lang="en-CA" dirty="0"/>
              <a:t>Example: The weather for Thursday is predicting 5 cm of ________</a:t>
            </a:r>
          </a:p>
          <a:p>
            <a:endParaRPr lang="en-CA" dirty="0"/>
          </a:p>
          <a:p>
            <a:r>
              <a:rPr lang="en-CA" dirty="0"/>
              <a:t>Uses two RNNs, an encoder and a decoder</a:t>
            </a:r>
          </a:p>
        </p:txBody>
      </p:sp>
      <p:pic>
        <p:nvPicPr>
          <p:cNvPr id="1026" name="Picture 2" descr="Image result for language model encoder decoder">
            <a:extLst>
              <a:ext uri="{FF2B5EF4-FFF2-40B4-BE49-F238E27FC236}">
                <a16:creationId xmlns:a16="http://schemas.microsoft.com/office/drawing/2014/main" id="{4CC7E193-4201-FE4B-A002-24883EFA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77183"/>
            <a:ext cx="4891845" cy="23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42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Using </a:t>
            </a:r>
            <a:r>
              <a:rPr lang="en-US" dirty="0" err="1"/>
              <a:t>Fastai</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We will be using the </a:t>
            </a:r>
            <a:r>
              <a:rPr lang="en-CA" dirty="0" err="1"/>
              <a:t>fastai</a:t>
            </a:r>
            <a:r>
              <a:rPr lang="en-CA" dirty="0"/>
              <a:t> library to do transfer learning</a:t>
            </a:r>
          </a:p>
          <a:p>
            <a:endParaRPr lang="en-CA" dirty="0">
              <a:effectLst/>
            </a:endParaRPr>
          </a:p>
          <a:p>
            <a:r>
              <a:rPr lang="en-CA" dirty="0"/>
              <a:t>Makes the process very smooth and easy</a:t>
            </a:r>
          </a:p>
          <a:p>
            <a:endParaRPr lang="en-CA" dirty="0">
              <a:effectLst/>
            </a:endParaRPr>
          </a:p>
          <a:p>
            <a:r>
              <a:rPr lang="en-CA" dirty="0"/>
              <a:t>Also includes a lot of different tricks to help improve accuracy</a:t>
            </a:r>
          </a:p>
          <a:p>
            <a:endParaRPr lang="en-CA" dirty="0">
              <a:effectLst/>
            </a:endParaRPr>
          </a:p>
          <a:p>
            <a:r>
              <a:rPr lang="en-CA" dirty="0"/>
              <a:t>The main model we will be using is called AWD-LSTM</a:t>
            </a:r>
          </a:p>
          <a:p>
            <a:endParaRPr lang="en-CA" dirty="0"/>
          </a:p>
          <a:p>
            <a:r>
              <a:rPr lang="en-CA" dirty="0">
                <a:hlinkClick r:id="rId3"/>
              </a:rPr>
              <a:t>https://github.com/salesforce/awd-lstm-lm</a:t>
            </a:r>
            <a:r>
              <a:rPr lang="en-CA" dirty="0"/>
              <a:t> </a:t>
            </a:r>
          </a:p>
          <a:p>
            <a:endParaRPr lang="en-CA" dirty="0"/>
          </a:p>
          <a:p>
            <a:r>
              <a:rPr lang="en-CA" dirty="0"/>
              <a:t>3 layer LSTM with a lot of regularization</a:t>
            </a:r>
          </a:p>
          <a:p>
            <a:endParaRPr lang="en-CA" dirty="0">
              <a:effectLst/>
            </a:endParaRPr>
          </a:p>
        </p:txBody>
      </p:sp>
    </p:spTree>
    <p:extLst>
      <p:ext uri="{BB962C8B-B14F-4D97-AF65-F5344CB8AC3E}">
        <p14:creationId xmlns:p14="http://schemas.microsoft.com/office/powerpoint/2010/main" val="1350219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Training the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00082"/>
          </a:xfrm>
          <a:prstGeom prst="rect">
            <a:avLst/>
          </a:prstGeom>
          <a:noFill/>
        </p:spPr>
        <p:txBody>
          <a:bodyPr wrap="square" rtlCol="0" anchor="t">
            <a:spAutoFit/>
          </a:bodyPr>
          <a:lstStyle/>
          <a:p>
            <a:r>
              <a:rPr lang="en-CA" dirty="0"/>
              <a:t>Go to notebook</a:t>
            </a:r>
            <a:endParaRPr lang="en-CA" dirty="0">
              <a:effectLst/>
            </a:endParaRPr>
          </a:p>
        </p:txBody>
      </p:sp>
    </p:spTree>
    <p:extLst>
      <p:ext uri="{BB962C8B-B14F-4D97-AF65-F5344CB8AC3E}">
        <p14:creationId xmlns:p14="http://schemas.microsoft.com/office/powerpoint/2010/main" val="2568125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Using Transformers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28</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98810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Transformers</a:t>
            </a:r>
          </a:p>
        </p:txBody>
      </p:sp>
      <p:pic>
        <p:nvPicPr>
          <p:cNvPr id="7170" name="Picture 2">
            <a:extLst>
              <a:ext uri="{FF2B5EF4-FFF2-40B4-BE49-F238E27FC236}">
                <a16:creationId xmlns:a16="http://schemas.microsoft.com/office/drawing/2014/main" id="{C44864AF-A1F9-F944-AAB7-D3CDBB84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21" y="0"/>
            <a:ext cx="4142170" cy="5039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018095-50C6-134E-A55F-4845E9FE72CB}"/>
              </a:ext>
            </a:extLst>
          </p:cNvPr>
          <p:cNvSpPr txBox="1"/>
          <p:nvPr/>
        </p:nvSpPr>
        <p:spPr>
          <a:xfrm>
            <a:off x="228600" y="1136630"/>
            <a:ext cx="4441371" cy="3500958"/>
          </a:xfrm>
          <a:prstGeom prst="rect">
            <a:avLst/>
          </a:prstGeom>
          <a:noFill/>
        </p:spPr>
        <p:txBody>
          <a:bodyPr wrap="square" rtlCol="0" anchor="t">
            <a:spAutoFit/>
          </a:bodyPr>
          <a:lstStyle/>
          <a:p>
            <a:r>
              <a:rPr lang="en-CA" dirty="0"/>
              <a:t>Neural networks that replaces LSTMs with Attention modules</a:t>
            </a:r>
          </a:p>
          <a:p>
            <a:endParaRPr lang="en-CA" dirty="0">
              <a:effectLst/>
            </a:endParaRPr>
          </a:p>
          <a:p>
            <a:r>
              <a:rPr lang="en-CA" dirty="0"/>
              <a:t>Current state of the art in NLP, performs much better than LSTMs for various NLP tasks</a:t>
            </a:r>
            <a:endParaRPr lang="en-CA" dirty="0">
              <a:effectLst/>
            </a:endParaRPr>
          </a:p>
          <a:p>
            <a:pPr marL="285750" indent="-285750">
              <a:buFont typeface="Arial" panose="020B0604020202020204" pitchFamily="34" charset="0"/>
              <a:buChar char="•"/>
            </a:pPr>
            <a:r>
              <a:rPr lang="en-CA" sz="1400" dirty="0"/>
              <a:t>Doesn’t compress memory into a fixed-sized hidden state vector</a:t>
            </a:r>
          </a:p>
          <a:p>
            <a:pPr marL="285750" indent="-285750">
              <a:buFont typeface="Arial" panose="020B0604020202020204" pitchFamily="34" charset="0"/>
              <a:buChar char="•"/>
            </a:pPr>
            <a:r>
              <a:rPr lang="en-CA" sz="1400" dirty="0"/>
              <a:t>Better long-term modelling</a:t>
            </a:r>
          </a:p>
          <a:p>
            <a:pPr marL="285750" indent="-285750">
              <a:buFont typeface="Arial" panose="020B0604020202020204" pitchFamily="34" charset="0"/>
              <a:buChar char="•"/>
            </a:pPr>
            <a:r>
              <a:rPr lang="en-CA" sz="1400" dirty="0"/>
              <a:t>Avoids vanishing/exploding gradients</a:t>
            </a:r>
          </a:p>
          <a:p>
            <a:pPr marL="285750" indent="-285750">
              <a:buFont typeface="Arial" panose="020B0604020202020204" pitchFamily="34" charset="0"/>
              <a:buChar char="•"/>
            </a:pPr>
            <a:r>
              <a:rPr lang="en-CA" sz="1400" dirty="0"/>
              <a:t>Easier to scale up compute (parallelizable)</a:t>
            </a:r>
          </a:p>
          <a:p>
            <a:pPr marL="285750" indent="-285750">
              <a:buFont typeface="Arial" panose="020B0604020202020204" pitchFamily="34" charset="0"/>
              <a:buChar char="•"/>
            </a:pPr>
            <a:endParaRPr lang="en-CA" sz="1400" i="1" dirty="0"/>
          </a:p>
          <a:p>
            <a:r>
              <a:rPr lang="en-CA" sz="1400" dirty="0"/>
              <a:t>Much harder to train than LSTMs, LSTMs are a much more reasonable starting point when working with a fairly small dataset</a:t>
            </a:r>
          </a:p>
          <a:p>
            <a:endParaRPr lang="en-CA" sz="1400" dirty="0"/>
          </a:p>
          <a:p>
            <a:r>
              <a:rPr lang="en-CA" sz="1400" dirty="0">
                <a:hlinkClick r:id="rId4"/>
              </a:rPr>
              <a:t>http://jalammar.github.io/illustrated-transformer/</a:t>
            </a:r>
            <a:r>
              <a:rPr lang="en-CA" sz="1400" dirty="0"/>
              <a:t> </a:t>
            </a:r>
          </a:p>
        </p:txBody>
      </p:sp>
    </p:spTree>
    <p:extLst>
      <p:ext uri="{BB962C8B-B14F-4D97-AF65-F5344CB8AC3E}">
        <p14:creationId xmlns:p14="http://schemas.microsoft.com/office/powerpoint/2010/main" val="30180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976311" y="650395"/>
            <a:ext cx="7825097" cy="625621"/>
          </a:xfrm>
        </p:spPr>
        <p:txBody>
          <a:bodyPr>
            <a:normAutofit fontScale="90000"/>
          </a:bodyPr>
          <a:lstStyle/>
          <a:p>
            <a:r>
              <a:rPr lang="en-CA" dirty="0">
                <a:latin typeface="Segoe UI" panose="020B0502040204020203" pitchFamily="34" charset="0"/>
                <a:cs typeface="Segoe UI" panose="020B0502040204020203" pitchFamily="34" charset="0"/>
              </a:rPr>
              <a:t>The </a:t>
            </a:r>
            <a:r>
              <a:rPr lang="en-CA" dirty="0" err="1">
                <a:latin typeface="Segoe UI" panose="020B0502040204020203" pitchFamily="34" charset="0"/>
                <a:cs typeface="Segoe UI" panose="020B0502040204020203" pitchFamily="34" charset="0"/>
              </a:rPr>
              <a:t>GoldSpot</a:t>
            </a:r>
            <a:r>
              <a:rPr lang="en-CA" dirty="0">
                <a:latin typeface="Segoe UI" panose="020B0502040204020203" pitchFamily="34" charset="0"/>
                <a:cs typeface="Segoe UI" panose="020B0502040204020203" pitchFamily="34" charset="0"/>
              </a:rPr>
              <a:t> Solution: Experience, Expertise, and proven Excellence in Innovation </a:t>
            </a:r>
            <a:br>
              <a:rPr lang="en-CA" dirty="0">
                <a:latin typeface="Segoe UI" panose="020B0502040204020203" pitchFamily="34" charset="0"/>
                <a:cs typeface="Segoe UI" panose="020B0502040204020203" pitchFamily="34" charset="0"/>
              </a:rPr>
            </a:br>
            <a:endParaRPr lang="en-US" dirty="0"/>
          </a:p>
        </p:txBody>
      </p:sp>
      <p:pic>
        <p:nvPicPr>
          <p:cNvPr id="5" name="Picture 4" descr="A sign in the dark&#10;&#10;Description automatically generated">
            <a:extLst>
              <a:ext uri="{FF2B5EF4-FFF2-40B4-BE49-F238E27FC236}">
                <a16:creationId xmlns:a16="http://schemas.microsoft.com/office/drawing/2014/main" id="{4476AF11-1C67-6546-8C99-FADDFBFE8B5C}"/>
              </a:ext>
            </a:extLst>
          </p:cNvPr>
          <p:cNvPicPr>
            <a:picLocks noChangeAspect="1"/>
          </p:cNvPicPr>
          <p:nvPr/>
        </p:nvPicPr>
        <p:blipFill>
          <a:blip r:embed="rId3"/>
          <a:stretch>
            <a:fillRect/>
          </a:stretch>
        </p:blipFill>
        <p:spPr>
          <a:xfrm>
            <a:off x="1069405" y="1708714"/>
            <a:ext cx="609600" cy="609600"/>
          </a:xfrm>
          <a:prstGeom prst="rect">
            <a:avLst/>
          </a:prstGeom>
        </p:spPr>
      </p:pic>
      <p:sp>
        <p:nvSpPr>
          <p:cNvPr id="7" name="Title 6">
            <a:extLst>
              <a:ext uri="{FF2B5EF4-FFF2-40B4-BE49-F238E27FC236}">
                <a16:creationId xmlns:a16="http://schemas.microsoft.com/office/drawing/2014/main" id="{BF8E3391-E87A-D749-B33E-259462CD43C0}"/>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Trade Gothic LT Std" pitchFamily="2" charset="0"/>
                <a:ea typeface="+mj-ea"/>
                <a:cs typeface="+mj-cs"/>
              </a:defRPr>
            </a:lvl1pPr>
          </a:lstStyle>
          <a:p>
            <a:endParaRPr lang="en-CA"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156B58E-135D-2F4D-B5C2-3B2003E88FA0}"/>
              </a:ext>
            </a:extLst>
          </p:cNvPr>
          <p:cNvPicPr>
            <a:picLocks noChangeAspect="1"/>
          </p:cNvPicPr>
          <p:nvPr/>
        </p:nvPicPr>
        <p:blipFill>
          <a:blip r:embed="rId4"/>
          <a:stretch>
            <a:fillRect/>
          </a:stretch>
        </p:blipFill>
        <p:spPr>
          <a:xfrm>
            <a:off x="5171505" y="1678523"/>
            <a:ext cx="609600" cy="609600"/>
          </a:xfrm>
          <a:prstGeom prst="rect">
            <a:avLst/>
          </a:prstGeom>
        </p:spPr>
      </p:pic>
      <p:pic>
        <p:nvPicPr>
          <p:cNvPr id="9" name="Picture 8" descr="A close up of a sign&#10;&#10;Description automatically generated">
            <a:extLst>
              <a:ext uri="{FF2B5EF4-FFF2-40B4-BE49-F238E27FC236}">
                <a16:creationId xmlns:a16="http://schemas.microsoft.com/office/drawing/2014/main" id="{D5C72092-70DA-E24C-8584-8746687DEF4A}"/>
              </a:ext>
            </a:extLst>
          </p:cNvPr>
          <p:cNvPicPr>
            <a:picLocks noChangeAspect="1"/>
          </p:cNvPicPr>
          <p:nvPr/>
        </p:nvPicPr>
        <p:blipFill>
          <a:blip r:embed="rId5"/>
          <a:stretch>
            <a:fillRect/>
          </a:stretch>
        </p:blipFill>
        <p:spPr>
          <a:xfrm>
            <a:off x="7222555" y="1657350"/>
            <a:ext cx="609600" cy="609600"/>
          </a:xfrm>
          <a:prstGeom prst="rect">
            <a:avLst/>
          </a:prstGeom>
        </p:spPr>
      </p:pic>
      <p:pic>
        <p:nvPicPr>
          <p:cNvPr id="10" name="Picture 9">
            <a:extLst>
              <a:ext uri="{FF2B5EF4-FFF2-40B4-BE49-F238E27FC236}">
                <a16:creationId xmlns:a16="http://schemas.microsoft.com/office/drawing/2014/main" id="{EFB30997-CB1D-8D45-807C-302A3822A89B}"/>
              </a:ext>
            </a:extLst>
          </p:cNvPr>
          <p:cNvPicPr>
            <a:picLocks noChangeAspect="1"/>
          </p:cNvPicPr>
          <p:nvPr/>
        </p:nvPicPr>
        <p:blipFill>
          <a:blip r:embed="rId6"/>
          <a:stretch>
            <a:fillRect/>
          </a:stretch>
        </p:blipFill>
        <p:spPr>
          <a:xfrm>
            <a:off x="3112732" y="1657350"/>
            <a:ext cx="609600" cy="609600"/>
          </a:xfrm>
          <a:prstGeom prst="rect">
            <a:avLst/>
          </a:prstGeom>
        </p:spPr>
      </p:pic>
      <p:sp>
        <p:nvSpPr>
          <p:cNvPr id="11" name="TextBox 10">
            <a:extLst>
              <a:ext uri="{FF2B5EF4-FFF2-40B4-BE49-F238E27FC236}">
                <a16:creationId xmlns:a16="http://schemas.microsoft.com/office/drawing/2014/main" id="{71BA31FA-995F-AB44-AF47-CEB26ABFA460}"/>
              </a:ext>
            </a:extLst>
          </p:cNvPr>
          <p:cNvSpPr txBox="1"/>
          <p:nvPr/>
        </p:nvSpPr>
        <p:spPr>
          <a:xfrm>
            <a:off x="617385" y="1200150"/>
            <a:ext cx="8210858" cy="507831"/>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Continuous success rates and a proven ability to harness data science make </a:t>
            </a:r>
            <a:r>
              <a:rPr kumimoji="0" lang="en-CA" sz="1350" b="0" i="1" u="none" strike="noStrike" kern="1200" cap="none" spc="0" normalizeH="0" baseline="0" noProof="0" err="1">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GoldSpot</a:t>
            </a: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 the ideal innovation partner.</a:t>
            </a:r>
          </a:p>
        </p:txBody>
      </p:sp>
      <p:grpSp>
        <p:nvGrpSpPr>
          <p:cNvPr id="12" name="Group 11">
            <a:extLst>
              <a:ext uri="{FF2B5EF4-FFF2-40B4-BE49-F238E27FC236}">
                <a16:creationId xmlns:a16="http://schemas.microsoft.com/office/drawing/2014/main" id="{C9CD9F88-41CD-F540-9140-303B71566CC8}"/>
              </a:ext>
            </a:extLst>
          </p:cNvPr>
          <p:cNvGrpSpPr/>
          <p:nvPr/>
        </p:nvGrpSpPr>
        <p:grpSpPr>
          <a:xfrm>
            <a:off x="593155" y="2349602"/>
            <a:ext cx="1600200" cy="2205995"/>
            <a:chOff x="593155" y="2653481"/>
            <a:chExt cx="1600200" cy="2205995"/>
          </a:xfrm>
        </p:grpSpPr>
        <p:sp>
          <p:nvSpPr>
            <p:cNvPr id="13" name="TextBox 12">
              <a:extLst>
                <a:ext uri="{FF2B5EF4-FFF2-40B4-BE49-F238E27FC236}">
                  <a16:creationId xmlns:a16="http://schemas.microsoft.com/office/drawing/2014/main" id="{DE74C8FC-806A-6242-9BD9-57C6FB331F65}"/>
                </a:ext>
              </a:extLst>
            </p:cNvPr>
            <p:cNvSpPr txBox="1"/>
            <p:nvPr/>
          </p:nvSpPr>
          <p:spPr>
            <a:xfrm>
              <a:off x="593155" y="2653481"/>
              <a:ext cx="1600200"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Reducing the Cost of Exploration</a:t>
              </a:r>
            </a:p>
          </p:txBody>
        </p:sp>
        <p:sp>
          <p:nvSpPr>
            <p:cNvPr id="14" name="TextBox 13">
              <a:extLst>
                <a:ext uri="{FF2B5EF4-FFF2-40B4-BE49-F238E27FC236}">
                  <a16:creationId xmlns:a16="http://schemas.microsoft.com/office/drawing/2014/main" id="{98F56D7E-93EC-6D43-8A4C-36001203BB6F}"/>
                </a:ext>
              </a:extLst>
            </p:cNvPr>
            <p:cNvSpPr txBox="1"/>
            <p:nvPr/>
          </p:nvSpPr>
          <p:spPr>
            <a:xfrm>
              <a:off x="593155" y="3105150"/>
              <a:ext cx="1589548" cy="1754326"/>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Lower the cost of exploration with a methodical approach combining the best of people, disciplines, and computing</a:t>
              </a:r>
            </a:p>
          </p:txBody>
        </p:sp>
      </p:grpSp>
      <p:grpSp>
        <p:nvGrpSpPr>
          <p:cNvPr id="15" name="Group 14">
            <a:extLst>
              <a:ext uri="{FF2B5EF4-FFF2-40B4-BE49-F238E27FC236}">
                <a16:creationId xmlns:a16="http://schemas.microsoft.com/office/drawing/2014/main" id="{55B2289A-4BF2-1D44-B268-C385ED0FAB06}"/>
              </a:ext>
            </a:extLst>
          </p:cNvPr>
          <p:cNvGrpSpPr/>
          <p:nvPr/>
        </p:nvGrpSpPr>
        <p:grpSpPr>
          <a:xfrm>
            <a:off x="2482660" y="2344071"/>
            <a:ext cx="1875871" cy="2003777"/>
            <a:chOff x="2530928" y="2647950"/>
            <a:chExt cx="1875871" cy="2003777"/>
          </a:xfrm>
        </p:grpSpPr>
        <p:sp>
          <p:nvSpPr>
            <p:cNvPr id="16" name="TextBox 15">
              <a:extLst>
                <a:ext uri="{FF2B5EF4-FFF2-40B4-BE49-F238E27FC236}">
                  <a16:creationId xmlns:a16="http://schemas.microsoft.com/office/drawing/2014/main" id="{A1C7DFCA-2B0C-5A49-8F2E-688FDA2BDE8D}"/>
                </a:ext>
              </a:extLst>
            </p:cNvPr>
            <p:cNvSpPr txBox="1"/>
            <p:nvPr/>
          </p:nvSpPr>
          <p:spPr>
            <a:xfrm>
              <a:off x="2530928" y="2647950"/>
              <a:ext cx="1875871"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De-Risking Exploration with an AI Approach</a:t>
              </a:r>
            </a:p>
          </p:txBody>
        </p:sp>
        <p:sp>
          <p:nvSpPr>
            <p:cNvPr id="17" name="TextBox 16">
              <a:extLst>
                <a:ext uri="{FF2B5EF4-FFF2-40B4-BE49-F238E27FC236}">
                  <a16:creationId xmlns:a16="http://schemas.microsoft.com/office/drawing/2014/main" id="{A93E2BD2-F556-514E-B136-18E2231799ED}"/>
                </a:ext>
              </a:extLst>
            </p:cNvPr>
            <p:cNvSpPr txBox="1"/>
            <p:nvPr/>
          </p:nvSpPr>
          <p:spPr>
            <a:xfrm>
              <a:off x="2530929" y="3105150"/>
              <a:ext cx="1875870" cy="1546577"/>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Reduce bias, increase efficiency, make better use of data collaborating with a team of experts.  Explore less to find more</a:t>
              </a:r>
            </a:p>
          </p:txBody>
        </p:sp>
      </p:grpSp>
      <p:grpSp>
        <p:nvGrpSpPr>
          <p:cNvPr id="18" name="Group 17">
            <a:extLst>
              <a:ext uri="{FF2B5EF4-FFF2-40B4-BE49-F238E27FC236}">
                <a16:creationId xmlns:a16="http://schemas.microsoft.com/office/drawing/2014/main" id="{3C5BD1FB-ADC2-7F43-8E3D-F71773EA042D}"/>
              </a:ext>
            </a:extLst>
          </p:cNvPr>
          <p:cNvGrpSpPr/>
          <p:nvPr/>
        </p:nvGrpSpPr>
        <p:grpSpPr>
          <a:xfrm>
            <a:off x="4549967" y="2344071"/>
            <a:ext cx="1890141" cy="1796028"/>
            <a:chOff x="4722814" y="2647950"/>
            <a:chExt cx="1890141" cy="1796028"/>
          </a:xfrm>
        </p:grpSpPr>
        <p:sp>
          <p:nvSpPr>
            <p:cNvPr id="19" name="TextBox 18">
              <a:extLst>
                <a:ext uri="{FF2B5EF4-FFF2-40B4-BE49-F238E27FC236}">
                  <a16:creationId xmlns:a16="http://schemas.microsoft.com/office/drawing/2014/main" id="{C6511BC0-A18B-F747-BBEF-EF9713246A34}"/>
                </a:ext>
              </a:extLst>
            </p:cNvPr>
            <p:cNvSpPr txBox="1"/>
            <p:nvPr/>
          </p:nvSpPr>
          <p:spPr>
            <a:xfrm>
              <a:off x="4725981"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AI Driven Resource Investing</a:t>
              </a:r>
            </a:p>
          </p:txBody>
        </p:sp>
        <p:sp>
          <p:nvSpPr>
            <p:cNvPr id="20" name="TextBox 19">
              <a:extLst>
                <a:ext uri="{FF2B5EF4-FFF2-40B4-BE49-F238E27FC236}">
                  <a16:creationId xmlns:a16="http://schemas.microsoft.com/office/drawing/2014/main" id="{148032DB-570F-7F45-8B3C-B54F7AA6BFFC}"/>
                </a:ext>
              </a:extLst>
            </p:cNvPr>
            <p:cNvSpPr txBox="1"/>
            <p:nvPr/>
          </p:nvSpPr>
          <p:spPr>
            <a:xfrm>
              <a:off x="4722814" y="3105150"/>
              <a:ext cx="1886974"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Spend less with data-driven exploration.  Discover opportunities faster, and collaborate on harnessing data for investment decisions</a:t>
              </a:r>
            </a:p>
          </p:txBody>
        </p:sp>
      </p:grpSp>
      <p:grpSp>
        <p:nvGrpSpPr>
          <p:cNvPr id="21" name="Group 20">
            <a:extLst>
              <a:ext uri="{FF2B5EF4-FFF2-40B4-BE49-F238E27FC236}">
                <a16:creationId xmlns:a16="http://schemas.microsoft.com/office/drawing/2014/main" id="{4AD8D96E-651B-CE4C-87AD-26CD57F1F4D9}"/>
              </a:ext>
            </a:extLst>
          </p:cNvPr>
          <p:cNvGrpSpPr/>
          <p:nvPr/>
        </p:nvGrpSpPr>
        <p:grpSpPr>
          <a:xfrm>
            <a:off x="6628376" y="2344071"/>
            <a:ext cx="1886974" cy="1796028"/>
            <a:chOff x="6628376" y="2647950"/>
            <a:chExt cx="1886974" cy="1796028"/>
          </a:xfrm>
        </p:grpSpPr>
        <p:sp>
          <p:nvSpPr>
            <p:cNvPr id="22" name="TextBox 21">
              <a:extLst>
                <a:ext uri="{FF2B5EF4-FFF2-40B4-BE49-F238E27FC236}">
                  <a16:creationId xmlns:a16="http://schemas.microsoft.com/office/drawing/2014/main" id="{BC347C10-F4E2-5D4D-A20A-F3C228B75839}"/>
                </a:ext>
              </a:extLst>
            </p:cNvPr>
            <p:cNvSpPr txBox="1"/>
            <p:nvPr/>
          </p:nvSpPr>
          <p:spPr>
            <a:xfrm>
              <a:off x="6628376"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err="1">
                  <a:ln>
                    <a:noFill/>
                  </a:ln>
                  <a:solidFill>
                    <a:srgbClr val="CB923A"/>
                  </a:solidFill>
                  <a:effectLst/>
                  <a:uLnTx/>
                  <a:uFillTx/>
                  <a:latin typeface="Segoe UI" panose="020B0502040204020203" pitchFamily="34" charset="0"/>
                  <a:ea typeface="+mn-ea"/>
                  <a:cs typeface="Segoe UI" panose="020B0502040204020203" pitchFamily="34" charset="0"/>
                </a:rPr>
                <a:t>Quantamental</a:t>
              </a: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 Best of both worlds</a:t>
              </a:r>
            </a:p>
          </p:txBody>
        </p:sp>
        <p:sp>
          <p:nvSpPr>
            <p:cNvPr id="23" name="TextBox 22">
              <a:extLst>
                <a:ext uri="{FF2B5EF4-FFF2-40B4-BE49-F238E27FC236}">
                  <a16:creationId xmlns:a16="http://schemas.microsoft.com/office/drawing/2014/main" id="{451FB0D5-EF27-4E45-A509-340161CD47B4}"/>
                </a:ext>
              </a:extLst>
            </p:cNvPr>
            <p:cNvSpPr txBox="1"/>
            <p:nvPr/>
          </p:nvSpPr>
          <p:spPr>
            <a:xfrm>
              <a:off x="6628376" y="3105150"/>
              <a:ext cx="1879035"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Data driven investing by combining traditional investing with more data and AI powered investing engines</a:t>
              </a:r>
            </a:p>
          </p:txBody>
        </p:sp>
      </p:grpSp>
    </p:spTree>
    <p:extLst>
      <p:ext uri="{BB962C8B-B14F-4D97-AF65-F5344CB8AC3E}">
        <p14:creationId xmlns:p14="http://schemas.microsoft.com/office/powerpoint/2010/main" val="608485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1D9FE6C-8EDC-DE4F-A9B1-C6DD76621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309" y="1136630"/>
            <a:ext cx="5379083" cy="2610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4514850" cy="2793072"/>
          </a:xfrm>
          <a:prstGeom prst="rect">
            <a:avLst/>
          </a:prstGeom>
          <a:noFill/>
        </p:spPr>
        <p:txBody>
          <a:bodyPr wrap="square" rtlCol="0" anchor="t">
            <a:spAutoFit/>
          </a:bodyPr>
          <a:lstStyle/>
          <a:p>
            <a:r>
              <a:rPr lang="en-CA" dirty="0"/>
              <a:t>Model from Google</a:t>
            </a:r>
          </a:p>
          <a:p>
            <a:endParaRPr lang="en-CA" dirty="0">
              <a:effectLst/>
            </a:endParaRPr>
          </a:p>
          <a:p>
            <a:r>
              <a:rPr lang="en-CA" dirty="0">
                <a:effectLst/>
              </a:rPr>
              <a:t>Bidirectional Encoder Representations with Transformers</a:t>
            </a:r>
          </a:p>
          <a:p>
            <a:endParaRPr lang="en-CA" dirty="0"/>
          </a:p>
          <a:p>
            <a:r>
              <a:rPr lang="en-CA" dirty="0">
                <a:effectLst/>
              </a:rPr>
              <a:t>2 changes from base transformer network</a:t>
            </a:r>
          </a:p>
          <a:p>
            <a:pPr marL="285750" indent="-285750">
              <a:buFont typeface="Arial" panose="020B0604020202020204" pitchFamily="34" charset="0"/>
              <a:buChar char="•"/>
            </a:pPr>
            <a:r>
              <a:rPr lang="en-CA" dirty="0"/>
              <a:t>Bi-directional LM training</a:t>
            </a:r>
          </a:p>
          <a:p>
            <a:pPr marL="285750" indent="-285750">
              <a:buFont typeface="Arial" panose="020B0604020202020204" pitchFamily="34" charset="0"/>
              <a:buChar char="•"/>
            </a:pPr>
            <a:r>
              <a:rPr lang="en-CA" dirty="0"/>
              <a:t>Stacking encoders</a:t>
            </a:r>
          </a:p>
          <a:p>
            <a:pPr marL="285750" indent="-285750">
              <a:buFont typeface="Arial" panose="020B0604020202020204" pitchFamily="34" charset="0"/>
              <a:buChar char="•"/>
            </a:pPr>
            <a:endParaRPr lang="en-CA" dirty="0"/>
          </a:p>
          <a:p>
            <a:r>
              <a:rPr lang="en-CA" dirty="0">
                <a:hlinkClick r:id="rId4"/>
              </a:rPr>
              <a:t>https://www.blog.google/products/search/search-language-understanding-bert/</a:t>
            </a:r>
            <a:r>
              <a:rPr lang="en-CA" dirty="0"/>
              <a:t> </a:t>
            </a:r>
          </a:p>
          <a:p>
            <a:pPr marL="285750" indent="-285750">
              <a:buFont typeface="Arial" panose="020B0604020202020204" pitchFamily="34" charset="0"/>
              <a:buChar char="•"/>
            </a:pPr>
            <a:endParaRPr lang="en-CA" dirty="0"/>
          </a:p>
          <a:p>
            <a:r>
              <a:rPr lang="en-CA" dirty="0"/>
              <a:t>Pre-trained models available by </a:t>
            </a:r>
            <a:r>
              <a:rPr lang="en-CA" dirty="0" err="1"/>
              <a:t>Huggingface</a:t>
            </a:r>
            <a:endParaRPr lang="en-CA" dirty="0"/>
          </a:p>
          <a:p>
            <a:r>
              <a:rPr lang="en-CA" dirty="0">
                <a:hlinkClick r:id="rId5"/>
              </a:rPr>
              <a:t>https://github.com/huggingface/transformers</a:t>
            </a:r>
            <a:r>
              <a:rPr lang="en-CA" dirty="0"/>
              <a:t> </a:t>
            </a:r>
          </a:p>
        </p:txBody>
      </p:sp>
    </p:spTree>
    <p:extLst>
      <p:ext uri="{BB962C8B-B14F-4D97-AF65-F5344CB8AC3E}">
        <p14:creationId xmlns:p14="http://schemas.microsoft.com/office/powerpoint/2010/main" val="387612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Pre-training 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2793072"/>
          </a:xfrm>
          <a:prstGeom prst="rect">
            <a:avLst/>
          </a:prstGeom>
          <a:noFill/>
        </p:spPr>
        <p:txBody>
          <a:bodyPr wrap="square" rtlCol="0" anchor="t">
            <a:spAutoFit/>
          </a:bodyPr>
          <a:lstStyle/>
          <a:p>
            <a:r>
              <a:rPr lang="en-CA" dirty="0"/>
              <a:t>BERT does not use language modelling for the semi-supervised portion of training</a:t>
            </a:r>
          </a:p>
          <a:p>
            <a:endParaRPr lang="en-CA" dirty="0"/>
          </a:p>
          <a:p>
            <a:r>
              <a:rPr lang="en-CA" dirty="0"/>
              <a:t>Instead, BERT masks 15% of words during training in order to predict the masked words</a:t>
            </a:r>
          </a:p>
          <a:p>
            <a:endParaRPr lang="en-CA" dirty="0"/>
          </a:p>
          <a:p>
            <a:r>
              <a:rPr lang="en-CA" dirty="0"/>
              <a:t>Input: The man went to the [MASK1] . </a:t>
            </a:r>
            <a:r>
              <a:rPr lang="en-CA"/>
              <a:t>He </a:t>
            </a:r>
            <a:r>
              <a:rPr lang="en-CA" dirty="0"/>
              <a:t>bought a [MASK2] of milk. </a:t>
            </a:r>
          </a:p>
          <a:p>
            <a:r>
              <a:rPr lang="en-CA" dirty="0"/>
              <a:t>Labels: [MASK1] = store; [MASK2] = gallon</a:t>
            </a:r>
          </a:p>
          <a:p>
            <a:endParaRPr lang="en-CA" dirty="0"/>
          </a:p>
          <a:p>
            <a:r>
              <a:rPr lang="en-CA" dirty="0"/>
              <a:t>BERT also uses </a:t>
            </a:r>
            <a:r>
              <a:rPr lang="en-CA" i="1" dirty="0"/>
              <a:t>next sentence prediction</a:t>
            </a:r>
            <a:r>
              <a:rPr lang="en-CA" dirty="0"/>
              <a:t> (NSP), which given a pair of sentences, BERT tries to predict whether the second sentence comes after the first</a:t>
            </a:r>
          </a:p>
          <a:p>
            <a:endParaRPr lang="en-CA" dirty="0"/>
          </a:p>
          <a:p>
            <a:r>
              <a:rPr lang="en-CA" dirty="0"/>
              <a:t>Sentence 1: The man went to the store</a:t>
            </a:r>
          </a:p>
          <a:p>
            <a:r>
              <a:rPr lang="en-CA" dirty="0"/>
              <a:t>Sentence 2: He bought a gallon of milk.</a:t>
            </a:r>
          </a:p>
          <a:p>
            <a:r>
              <a:rPr lang="en-CA" dirty="0"/>
              <a:t>Label: True</a:t>
            </a:r>
          </a:p>
        </p:txBody>
      </p:sp>
    </p:spTree>
    <p:extLst>
      <p:ext uri="{BB962C8B-B14F-4D97-AF65-F5344CB8AC3E}">
        <p14:creationId xmlns:p14="http://schemas.microsoft.com/office/powerpoint/2010/main" val="87105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Same BERT model, but trained differently</a:t>
            </a:r>
          </a:p>
          <a:p>
            <a:endParaRPr lang="en-CA" dirty="0"/>
          </a:p>
          <a:p>
            <a:r>
              <a:rPr lang="en-CA" dirty="0"/>
              <a:t>trained for longer, on more data (10x more data)</a:t>
            </a:r>
          </a:p>
          <a:p>
            <a:endParaRPr lang="en-CA" dirty="0"/>
          </a:p>
          <a:p>
            <a:r>
              <a:rPr lang="en-CA" dirty="0"/>
              <a:t>Dynamic masking, dropped NSP</a:t>
            </a:r>
          </a:p>
          <a:p>
            <a:endParaRPr lang="en-CA" dirty="0"/>
          </a:p>
          <a:p>
            <a:r>
              <a:rPr lang="en-CA" dirty="0"/>
              <a:t>Different hyperparameters</a:t>
            </a:r>
          </a:p>
          <a:p>
            <a:endParaRPr lang="en-CA" dirty="0"/>
          </a:p>
          <a:p>
            <a:r>
              <a:rPr lang="en-CA" dirty="0"/>
              <a:t>State of the art on many benchmark tests</a:t>
            </a:r>
          </a:p>
        </p:txBody>
      </p:sp>
    </p:spTree>
    <p:extLst>
      <p:ext uri="{BB962C8B-B14F-4D97-AF65-F5344CB8AC3E}">
        <p14:creationId xmlns:p14="http://schemas.microsoft.com/office/powerpoint/2010/main" val="3140688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Training with BERT/</a:t>
            </a:r>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715581"/>
          </a:xfrm>
          <a:prstGeom prst="rect">
            <a:avLst/>
          </a:prstGeom>
          <a:noFill/>
        </p:spPr>
        <p:txBody>
          <a:bodyPr wrap="square" rtlCol="0" anchor="t">
            <a:spAutoFit/>
          </a:bodyPr>
          <a:lstStyle/>
          <a:p>
            <a:r>
              <a:rPr lang="en-CA" dirty="0"/>
              <a:t>No domain-specific LM fine-tuning.</a:t>
            </a:r>
          </a:p>
          <a:p>
            <a:endParaRPr lang="en-CA" dirty="0"/>
          </a:p>
          <a:p>
            <a:r>
              <a:rPr lang="en-CA" dirty="0"/>
              <a:t>See notebook</a:t>
            </a:r>
          </a:p>
        </p:txBody>
      </p:sp>
    </p:spTree>
    <p:extLst>
      <p:ext uri="{BB962C8B-B14F-4D97-AF65-F5344CB8AC3E}">
        <p14:creationId xmlns:p14="http://schemas.microsoft.com/office/powerpoint/2010/main" val="389395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BERT vs AWD-LSTM</a:t>
            </a:r>
          </a:p>
        </p:txBody>
      </p:sp>
      <p:graphicFrame>
        <p:nvGraphicFramePr>
          <p:cNvPr id="5" name="Table 4">
            <a:extLst>
              <a:ext uri="{FF2B5EF4-FFF2-40B4-BE49-F238E27FC236}">
                <a16:creationId xmlns:a16="http://schemas.microsoft.com/office/drawing/2014/main" id="{14A53845-E2B4-284E-BBAB-428F886ADE4B}"/>
              </a:ext>
            </a:extLst>
          </p:cNvPr>
          <p:cNvGraphicFramePr>
            <a:graphicFrameLocks noGrp="1"/>
          </p:cNvGraphicFramePr>
          <p:nvPr>
            <p:extLst>
              <p:ext uri="{D42A27DB-BD31-4B8C-83A1-F6EECF244321}">
                <p14:modId xmlns:p14="http://schemas.microsoft.com/office/powerpoint/2010/main" val="4114903534"/>
              </p:ext>
            </p:extLst>
          </p:nvPr>
        </p:nvGraphicFramePr>
        <p:xfrm>
          <a:off x="1003142" y="1296951"/>
          <a:ext cx="7137712" cy="2758744"/>
        </p:xfrm>
        <a:graphic>
          <a:graphicData uri="http://schemas.openxmlformats.org/drawingml/2006/table">
            <a:tbl>
              <a:tblPr firstRow="1" bandRow="1">
                <a:tableStyleId>{5C22544A-7EE6-4342-B048-85BDC9FD1C3A}</a:tableStyleId>
              </a:tblPr>
              <a:tblGrid>
                <a:gridCol w="3568856">
                  <a:extLst>
                    <a:ext uri="{9D8B030D-6E8A-4147-A177-3AD203B41FA5}">
                      <a16:colId xmlns:a16="http://schemas.microsoft.com/office/drawing/2014/main" val="1951501925"/>
                    </a:ext>
                  </a:extLst>
                </a:gridCol>
                <a:gridCol w="3568856">
                  <a:extLst>
                    <a:ext uri="{9D8B030D-6E8A-4147-A177-3AD203B41FA5}">
                      <a16:colId xmlns:a16="http://schemas.microsoft.com/office/drawing/2014/main" val="836566135"/>
                    </a:ext>
                  </a:extLst>
                </a:gridCol>
              </a:tblGrid>
              <a:tr h="327588">
                <a:tc>
                  <a:txBody>
                    <a:bodyPr/>
                    <a:lstStyle/>
                    <a:p>
                      <a:r>
                        <a:rPr lang="en-US" sz="1800" dirty="0"/>
                        <a:t>BERT</a:t>
                      </a:r>
                    </a:p>
                  </a:txBody>
                  <a:tcPr/>
                </a:tc>
                <a:tc>
                  <a:txBody>
                    <a:bodyPr/>
                    <a:lstStyle/>
                    <a:p>
                      <a:r>
                        <a:rPr lang="en-US" sz="1800" dirty="0"/>
                        <a:t>AWD-LSTM</a:t>
                      </a:r>
                    </a:p>
                  </a:txBody>
                  <a:tcPr/>
                </a:tc>
                <a:extLst>
                  <a:ext uri="{0D108BD9-81ED-4DB2-BD59-A6C34878D82A}">
                    <a16:rowId xmlns:a16="http://schemas.microsoft.com/office/drawing/2014/main" val="1298784670"/>
                  </a:ext>
                </a:extLst>
              </a:tr>
              <a:tr h="2392984">
                <a:tc>
                  <a:txBody>
                    <a:bodyPr/>
                    <a:lstStyle/>
                    <a:p>
                      <a:pPr marL="285750" indent="-285750">
                        <a:buFontTx/>
                        <a:buChar char="-"/>
                      </a:pPr>
                      <a:r>
                        <a:rPr lang="en-US" i="1" dirty="0"/>
                        <a:t>No autoregressive bias</a:t>
                      </a:r>
                    </a:p>
                    <a:p>
                      <a:pPr marL="285750" indent="-285750">
                        <a:buFontTx/>
                        <a:buChar char="-"/>
                      </a:pPr>
                      <a:r>
                        <a:rPr lang="en-US" i="1" dirty="0"/>
                        <a:t>Very large model, 110M+parameters</a:t>
                      </a:r>
                    </a:p>
                    <a:p>
                      <a:pPr marL="285750" indent="-285750">
                        <a:buFontTx/>
                        <a:buChar char="-"/>
                      </a:pPr>
                      <a:r>
                        <a:rPr lang="en-US" i="1" dirty="0"/>
                        <a:t>Very slow training</a:t>
                      </a:r>
                    </a:p>
                    <a:p>
                      <a:pPr marL="285750" indent="-285750">
                        <a:buFontTx/>
                        <a:buChar char="-"/>
                      </a:pPr>
                      <a:r>
                        <a:rPr lang="en-US" i="1" dirty="0"/>
                        <a:t>Easier to scale </a:t>
                      </a:r>
                    </a:p>
                    <a:p>
                      <a:pPr marL="285750" indent="-285750">
                        <a:buFontTx/>
                        <a:buChar char="-"/>
                      </a:pPr>
                      <a:r>
                        <a:rPr lang="en-US" i="1" dirty="0"/>
                        <a:t>SOTA results on many NLP tasks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Autoregressive bias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Smaller model (approx. 24M parameters)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Faster to train with smaller data</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Much harder to scale due to LSTM layer</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Competitive results in classification and language modelling </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Worse performance in other NLP tasks (translation, question answering, etc.)</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i="1" dirty="0"/>
                    </a:p>
                  </a:txBody>
                  <a:tcPr/>
                </a:tc>
                <a:extLst>
                  <a:ext uri="{0D108BD9-81ED-4DB2-BD59-A6C34878D82A}">
                    <a16:rowId xmlns:a16="http://schemas.microsoft.com/office/drawing/2014/main" val="3666947480"/>
                  </a:ext>
                </a:extLst>
              </a:tr>
            </a:tbl>
          </a:graphicData>
        </a:graphic>
      </p:graphicFrame>
    </p:spTree>
    <p:extLst>
      <p:ext uri="{BB962C8B-B14F-4D97-AF65-F5344CB8AC3E}">
        <p14:creationId xmlns:p14="http://schemas.microsoft.com/office/powerpoint/2010/main" val="1314399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Improvements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35</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25491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Improvements to the baseline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416320"/>
          </a:xfrm>
          <a:prstGeom prst="rect">
            <a:avLst/>
          </a:prstGeom>
          <a:noFill/>
        </p:spPr>
        <p:txBody>
          <a:bodyPr wrap="square" rtlCol="0" anchor="t">
            <a:spAutoFit/>
          </a:bodyPr>
          <a:lstStyle/>
          <a:p>
            <a:pPr marL="342900" indent="-342900">
              <a:buAutoNum type="arabicPeriod"/>
            </a:pPr>
            <a:r>
              <a:rPr lang="en-CA" dirty="0"/>
              <a:t>More data! </a:t>
            </a:r>
          </a:p>
          <a:p>
            <a:pPr marL="342900" indent="-342900">
              <a:buAutoNum type="arabicPeriod"/>
            </a:pPr>
            <a:endParaRPr lang="en-CA" dirty="0"/>
          </a:p>
          <a:p>
            <a:pPr marL="342900" indent="-342900">
              <a:buAutoNum type="arabicPeriod"/>
            </a:pPr>
            <a:r>
              <a:rPr lang="en-CA" dirty="0"/>
              <a:t>Use oversampling to deal with imbalanced data</a:t>
            </a:r>
          </a:p>
          <a:p>
            <a:pPr marL="342900" indent="-342900">
              <a:buAutoNum type="arabicPeriod"/>
            </a:pPr>
            <a:endParaRPr lang="en-CA" dirty="0"/>
          </a:p>
          <a:p>
            <a:pPr marL="342900" indent="-342900">
              <a:buAutoNum type="arabicPeriod"/>
            </a:pPr>
            <a:r>
              <a:rPr lang="en-CA" dirty="0"/>
              <a:t>Improve AWD-LSTM</a:t>
            </a:r>
          </a:p>
          <a:p>
            <a:pPr marL="685611" lvl="1" indent="-342900">
              <a:buFont typeface="Arial" panose="020B0604020202020204" pitchFamily="34" charset="0"/>
              <a:buChar char="•"/>
            </a:pPr>
            <a:r>
              <a:rPr lang="en-CA" dirty="0"/>
              <a:t>Change </a:t>
            </a:r>
            <a:r>
              <a:rPr lang="en-CA" dirty="0" err="1"/>
              <a:t>drop_mult</a:t>
            </a:r>
            <a:endParaRPr lang="en-CA" dirty="0"/>
          </a:p>
          <a:p>
            <a:pPr marL="685611" lvl="1" indent="-342900">
              <a:buFont typeface="Arial" panose="020B0604020202020204" pitchFamily="34" charset="0"/>
              <a:buChar char="•"/>
            </a:pPr>
            <a:r>
              <a:rPr lang="en-CA" dirty="0"/>
              <a:t>Train with lower learning rate on the unfrozen model</a:t>
            </a:r>
          </a:p>
          <a:p>
            <a:pPr marL="685611" lvl="1" indent="-342900">
              <a:buFont typeface="Arial" panose="020B0604020202020204" pitchFamily="34" charset="0"/>
              <a:buChar char="•"/>
            </a:pPr>
            <a:r>
              <a:rPr lang="en-CA" dirty="0"/>
              <a:t>Train a backwards model and ensemble</a:t>
            </a:r>
          </a:p>
          <a:p>
            <a:pPr marL="685611" lvl="1" indent="-342900">
              <a:buFont typeface="Arial" panose="020B0604020202020204" pitchFamily="34" charset="0"/>
              <a:buChar char="•"/>
            </a:pPr>
            <a:endParaRPr lang="en-CA" dirty="0"/>
          </a:p>
          <a:p>
            <a:pPr marL="342900" indent="-342900">
              <a:buFont typeface="+mj-lt"/>
              <a:buAutoNum type="arabicPeriod"/>
            </a:pPr>
            <a:r>
              <a:rPr lang="en-CA" dirty="0"/>
              <a:t> Use </a:t>
            </a:r>
            <a:r>
              <a:rPr lang="en-CA" dirty="0" err="1"/>
              <a:t>RoBERTa</a:t>
            </a:r>
            <a:endParaRPr lang="en-CA" dirty="0"/>
          </a:p>
          <a:p>
            <a:pPr marL="342900" indent="-342900">
              <a:buFont typeface="+mj-lt"/>
              <a:buAutoNum type="arabicPeriod"/>
            </a:pPr>
            <a:endParaRPr lang="en-CA" dirty="0"/>
          </a:p>
          <a:p>
            <a:pPr marL="342900" indent="-342900">
              <a:buFont typeface="+mj-lt"/>
              <a:buAutoNum type="arabicPeriod"/>
            </a:pPr>
            <a:r>
              <a:rPr lang="en-CA" dirty="0"/>
              <a:t>Ensemble models</a:t>
            </a:r>
          </a:p>
          <a:p>
            <a:endParaRPr lang="en-CA" dirty="0"/>
          </a:p>
          <a:p>
            <a:r>
              <a:rPr lang="en-CA" dirty="0"/>
              <a:t>See notebook</a:t>
            </a:r>
          </a:p>
          <a:p>
            <a:pPr marL="342900" indent="-342900">
              <a:buFont typeface="+mj-lt"/>
              <a:buAutoNum type="arabicPeriod"/>
            </a:pPr>
            <a:endParaRPr lang="en-CA" dirty="0"/>
          </a:p>
          <a:p>
            <a:r>
              <a:rPr lang="en-CA" dirty="0"/>
              <a:t>Note: choose an appropriate balance between accuracy and practicality</a:t>
            </a:r>
          </a:p>
        </p:txBody>
      </p:sp>
    </p:spTree>
    <p:extLst>
      <p:ext uri="{BB962C8B-B14F-4D97-AF65-F5344CB8AC3E}">
        <p14:creationId xmlns:p14="http://schemas.microsoft.com/office/powerpoint/2010/main" val="424446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535790" cy="1256789"/>
          </a:xfrm>
        </p:spPr>
        <p:txBody>
          <a:bodyPr>
            <a:normAutofit/>
          </a:bodyPr>
          <a:lstStyle/>
          <a:p>
            <a:pPr algn="ctr"/>
            <a:r>
              <a:rPr lang="en-US" sz="4800" dirty="0"/>
              <a:t>Thank you for listening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190500" y="949594"/>
            <a:ext cx="8763000" cy="584775"/>
          </a:xfrm>
          <a:prstGeom prst="rect">
            <a:avLst/>
          </a:prstGeom>
          <a:noFill/>
        </p:spPr>
        <p:txBody>
          <a:bodyPr wrap="square" rtlCol="0">
            <a:spAutoFit/>
          </a:bodyPr>
          <a:lstStyle/>
          <a:p>
            <a:endParaRPr lang="en-CA" sz="1600" i="1" dirty="0"/>
          </a:p>
          <a:p>
            <a:endParaRPr lang="en-CA" sz="1600" i="1" dirty="0"/>
          </a:p>
        </p:txBody>
      </p:sp>
      <p:sp>
        <p:nvSpPr>
          <p:cNvPr id="7" name="TextBox 6">
            <a:extLst>
              <a:ext uri="{FF2B5EF4-FFF2-40B4-BE49-F238E27FC236}">
                <a16:creationId xmlns:a16="http://schemas.microsoft.com/office/drawing/2014/main" id="{13E66E18-EFD9-9E45-980C-83762EE46BCA}"/>
              </a:ext>
            </a:extLst>
          </p:cNvPr>
          <p:cNvSpPr txBox="1"/>
          <p:nvPr/>
        </p:nvSpPr>
        <p:spPr>
          <a:xfrm>
            <a:off x="190500" y="2032401"/>
            <a:ext cx="8763000" cy="646331"/>
          </a:xfrm>
          <a:prstGeom prst="rect">
            <a:avLst/>
          </a:prstGeom>
          <a:noFill/>
        </p:spPr>
        <p:txBody>
          <a:bodyPr wrap="square" rtlCol="0">
            <a:spAutoFit/>
          </a:bodyPr>
          <a:lstStyle/>
          <a:p>
            <a:pPr algn="ctr"/>
            <a:r>
              <a:rPr lang="en-CA" sz="3600" b="1" i="1" dirty="0"/>
              <a:t>Any Questions?</a:t>
            </a:r>
            <a:endParaRPr lang="en-CA" sz="3600" i="1" dirty="0"/>
          </a:p>
        </p:txBody>
      </p:sp>
    </p:spTree>
    <p:extLst>
      <p:ext uri="{BB962C8B-B14F-4D97-AF65-F5344CB8AC3E}">
        <p14:creationId xmlns:p14="http://schemas.microsoft.com/office/powerpoint/2010/main" val="1579151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What is NLP</a:t>
            </a:r>
          </a:p>
        </p:txBody>
      </p:sp>
      <p:sp>
        <p:nvSpPr>
          <p:cNvPr id="5" name="TextBox 4">
            <a:extLst>
              <a:ext uri="{FF2B5EF4-FFF2-40B4-BE49-F238E27FC236}">
                <a16:creationId xmlns:a16="http://schemas.microsoft.com/office/drawing/2014/main" id="{E941A247-D5DA-7343-9A09-41D9A4477213}"/>
              </a:ext>
            </a:extLst>
          </p:cNvPr>
          <p:cNvSpPr txBox="1"/>
          <p:nvPr/>
        </p:nvSpPr>
        <p:spPr>
          <a:xfrm>
            <a:off x="228600" y="1136630"/>
            <a:ext cx="8763000" cy="1131079"/>
          </a:xfrm>
          <a:prstGeom prst="rect">
            <a:avLst/>
          </a:prstGeom>
          <a:noFill/>
        </p:spPr>
        <p:txBody>
          <a:bodyPr wrap="square" rtlCol="0" anchor="t">
            <a:spAutoFit/>
          </a:bodyPr>
          <a:lstStyle/>
          <a:p>
            <a:r>
              <a:rPr lang="en-CA" dirty="0"/>
              <a:t>Using computational techniques to process and analyze natural language data</a:t>
            </a:r>
          </a:p>
          <a:p>
            <a:endParaRPr lang="en-CA" dirty="0"/>
          </a:p>
          <a:p>
            <a:r>
              <a:rPr lang="en-CA" dirty="0"/>
              <a:t>NLP is very important to businesses as most businesses deal with some form of language data</a:t>
            </a:r>
          </a:p>
          <a:p>
            <a:endParaRPr lang="en-CA" dirty="0"/>
          </a:p>
          <a:p>
            <a:r>
              <a:rPr lang="en-CA" dirty="0"/>
              <a:t>Areas of NLP include: classification, machine translation, question answering, language modelling, etc.</a:t>
            </a:r>
          </a:p>
        </p:txBody>
      </p:sp>
    </p:spTree>
    <p:extLst>
      <p:ext uri="{BB962C8B-B14F-4D97-AF65-F5344CB8AC3E}">
        <p14:creationId xmlns:p14="http://schemas.microsoft.com/office/powerpoint/2010/main" val="144263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fontScale="90000"/>
          </a:bodyPr>
          <a:lstStyle/>
          <a:p>
            <a:r>
              <a:rPr lang="en-US" dirty="0"/>
              <a:t>How does NLP fit in with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169825"/>
          </a:xfrm>
          <a:prstGeom prst="rect">
            <a:avLst/>
          </a:prstGeom>
          <a:noFill/>
        </p:spPr>
        <p:txBody>
          <a:bodyPr wrap="square" rtlCol="0" anchor="t">
            <a:spAutoFit/>
          </a:bodyPr>
          <a:lstStyle/>
          <a:p>
            <a:r>
              <a:rPr lang="en-CA" dirty="0"/>
              <a:t>There is an established link between public sentiment of a financial instrument</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a:t>
            </a:r>
          </a:p>
          <a:p>
            <a:endParaRPr lang="en-CA" dirty="0"/>
          </a:p>
          <a:p>
            <a:r>
              <a:rPr lang="en-CA" dirty="0"/>
              <a:t>By leveraging deep learning, we are able to make accurate sentiment classification at scale, thus giving us an accurate and timely analysis of public sentiment on gold.</a:t>
            </a:r>
            <a:endParaRPr lang="en-CA" dirty="0">
              <a:effectLst/>
            </a:endParaRPr>
          </a:p>
        </p:txBody>
      </p:sp>
    </p:spTree>
    <p:extLst>
      <p:ext uri="{BB962C8B-B14F-4D97-AF65-F5344CB8AC3E}">
        <p14:creationId xmlns:p14="http://schemas.microsoft.com/office/powerpoint/2010/main" val="49148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Classical Methods for NLP</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Bag of words approach – TF-IDF</a:t>
            </a:r>
          </a:p>
          <a:p>
            <a:endParaRPr lang="en-CA" dirty="0">
              <a:effectLst/>
            </a:endParaRPr>
          </a:p>
          <a:p>
            <a:r>
              <a:rPr lang="en-CA" dirty="0"/>
              <a:t>Relies on human created heuristics for words that doesn’t generalize across different contexts</a:t>
            </a:r>
            <a:endParaRPr lang="en-CA" dirty="0">
              <a:effectLst/>
            </a:endParaRPr>
          </a:p>
          <a:p>
            <a:endParaRPr lang="en-CA" dirty="0">
              <a:effectLst/>
            </a:endParaRPr>
          </a:p>
          <a:p>
            <a:r>
              <a:rPr lang="en-CA" dirty="0"/>
              <a:t>Does not make sense in a financial context</a:t>
            </a:r>
          </a:p>
          <a:p>
            <a:endParaRPr lang="en-CA" dirty="0"/>
          </a:p>
          <a:p>
            <a:r>
              <a:rPr lang="en-CA" dirty="0"/>
              <a:t>Doesn’t take into account sequential nature of text</a:t>
            </a:r>
          </a:p>
          <a:p>
            <a:pPr marL="628461" lvl="1" indent="-285750">
              <a:buFont typeface="Arial" panose="020B0604020202020204" pitchFamily="34" charset="0"/>
              <a:buChar char="•"/>
            </a:pPr>
            <a:r>
              <a:rPr lang="en-CA" dirty="0"/>
              <a:t>Example: Don’t buy A, B is clearly better</a:t>
            </a:r>
          </a:p>
          <a:p>
            <a:endParaRPr lang="en-CA" dirty="0">
              <a:effectLst/>
            </a:endParaRPr>
          </a:p>
        </p:txBody>
      </p:sp>
    </p:spTree>
    <p:extLst>
      <p:ext uri="{BB962C8B-B14F-4D97-AF65-F5344CB8AC3E}">
        <p14:creationId xmlns:p14="http://schemas.microsoft.com/office/powerpoint/2010/main" val="132149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Modern Approaches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Use deep learning!</a:t>
            </a:r>
          </a:p>
          <a:p>
            <a:endParaRPr lang="en-CA" dirty="0">
              <a:effectLst/>
            </a:endParaRPr>
          </a:p>
          <a:p>
            <a:r>
              <a:rPr lang="en-CA" dirty="0">
                <a:effectLst/>
              </a:rPr>
              <a:t>Train a neural network on a corpus and let it figure out the semantic relationship between the words</a:t>
            </a:r>
          </a:p>
          <a:p>
            <a:endParaRPr lang="en-CA" dirty="0"/>
          </a:p>
          <a:p>
            <a:r>
              <a:rPr lang="en-CA" dirty="0">
                <a:effectLst/>
              </a:rPr>
              <a:t>Special NN architectures (RNNs, Transformers) can learn sequential relationships between words </a:t>
            </a:r>
          </a:p>
        </p:txBody>
      </p:sp>
    </p:spTree>
    <p:extLst>
      <p:ext uri="{BB962C8B-B14F-4D97-AF65-F5344CB8AC3E}">
        <p14:creationId xmlns:p14="http://schemas.microsoft.com/office/powerpoint/2010/main" val="3503339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1028" name="Picture 4" descr="Image">
            <a:extLst>
              <a:ext uri="{FF2B5EF4-FFF2-40B4-BE49-F238E27FC236}">
                <a16:creationId xmlns:a16="http://schemas.microsoft.com/office/drawing/2014/main" id="{D591A91F-40B0-9D4E-A82E-41009C67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344" y="943244"/>
            <a:ext cx="6691311" cy="407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3074" name="Picture 2">
            <a:extLst>
              <a:ext uri="{FF2B5EF4-FFF2-40B4-BE49-F238E27FC236}">
                <a16:creationId xmlns:a16="http://schemas.microsoft.com/office/drawing/2014/main" id="{6C0DFA66-81B5-6A40-BD54-91FBC21F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076" y="911523"/>
            <a:ext cx="6143847" cy="398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58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Default Theme">
  <a:themeElements>
    <a:clrScheme name="GoldSpot Colours">
      <a:dk1>
        <a:srgbClr val="404041"/>
      </a:dk1>
      <a:lt1>
        <a:srgbClr val="FEF4E2"/>
      </a:lt1>
      <a:dk2>
        <a:srgbClr val="132748"/>
      </a:dk2>
      <a:lt2>
        <a:srgbClr val="FFFFFF"/>
      </a:lt2>
      <a:accent1>
        <a:srgbClr val="CB923A"/>
      </a:accent1>
      <a:accent2>
        <a:srgbClr val="F1B337"/>
      </a:accent2>
      <a:accent3>
        <a:srgbClr val="4F5D76"/>
      </a:accent3>
      <a:accent4>
        <a:srgbClr val="626F87"/>
      </a:accent4>
      <a:accent5>
        <a:srgbClr val="A0ABBF"/>
      </a:accent5>
      <a:accent6>
        <a:srgbClr val="CFCFCF"/>
      </a:accent6>
      <a:hlink>
        <a:srgbClr val="CB923A"/>
      </a:hlink>
      <a:folHlink>
        <a:srgbClr val="F1B33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65A9A8195FE64989BD86C8651A53A8" ma:contentTypeVersion="10" ma:contentTypeDescription="Crée un document." ma:contentTypeScope="" ma:versionID="0c39f47706682ef2cf9a8fcd5fe1ed6a">
  <xsd:schema xmlns:xsd="http://www.w3.org/2001/XMLSchema" xmlns:xs="http://www.w3.org/2001/XMLSchema" xmlns:p="http://schemas.microsoft.com/office/2006/metadata/properties" xmlns:ns2="ffd9085a-8e84-4f1d-9d0d-ee5d7854583f" xmlns:ns3="02de1569-1896-4f45-8889-ee7ef575f7d0" targetNamespace="http://schemas.microsoft.com/office/2006/metadata/properties" ma:root="true" ma:fieldsID="6cd226e5d98539d487f40a0b69b6a01e" ns2:_="" ns3:_="">
    <xsd:import namespace="ffd9085a-8e84-4f1d-9d0d-ee5d7854583f"/>
    <xsd:import namespace="02de1569-1896-4f45-8889-ee7ef575f7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9085a-8e84-4f1d-9d0d-ee5d785458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e1569-1896-4f45-8889-ee7ef575f7d0"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5F7D29-E4A3-4A06-A49C-29B0AB2BC8B9}">
  <ds:schemaRefs>
    <ds:schemaRef ds:uri="http://schemas.microsoft.com/sharepoint/v3/contenttype/forms"/>
  </ds:schemaRefs>
</ds:datastoreItem>
</file>

<file path=customXml/itemProps2.xml><?xml version="1.0" encoding="utf-8"?>
<ds:datastoreItem xmlns:ds="http://schemas.openxmlformats.org/officeDocument/2006/customXml" ds:itemID="{DF528B5F-7FE2-4A92-84F8-98431EE367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9085a-8e84-4f1d-9d0d-ee5d7854583f"/>
    <ds:schemaRef ds:uri="02de1569-1896-4f45-8889-ee7ef575f7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803BB-4CA5-4879-9B10-BCDF62E3866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22936</TotalTime>
  <Words>3194</Words>
  <Application>Microsoft Macintosh PowerPoint</Application>
  <PresentationFormat>On-screen Show (16:9)</PresentationFormat>
  <Paragraphs>390</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Franklin Gothic Book</vt:lpstr>
      <vt:lpstr>Franklin Gothic Medium</vt:lpstr>
      <vt:lpstr>Arial</vt:lpstr>
      <vt:lpstr>Calibri</vt:lpstr>
      <vt:lpstr>Calibri Light</vt:lpstr>
      <vt:lpstr>Segoe UI</vt:lpstr>
      <vt:lpstr>Segoe UI Light</vt:lpstr>
      <vt:lpstr>Trade Gothic LT Std</vt:lpstr>
      <vt:lpstr>Trade Gothic LT Std Bold Conden</vt:lpstr>
      <vt:lpstr>1_Default Theme</vt:lpstr>
      <vt:lpstr>PowerPoint Presentation</vt:lpstr>
      <vt:lpstr>Table of Contents</vt:lpstr>
      <vt:lpstr>The GoldSpot Solution: Experience, Expertise, and proven Excellence in Innovation  </vt:lpstr>
      <vt:lpstr>What is NLP</vt:lpstr>
      <vt:lpstr>How does NLP fit in with GoldSpot</vt:lpstr>
      <vt:lpstr>Classical Methods for NLP</vt:lpstr>
      <vt:lpstr>Modern Approaches</vt:lpstr>
      <vt:lpstr>Exponential Growth of NLP Models</vt:lpstr>
      <vt:lpstr>Exponential Growth of NLP Models</vt:lpstr>
      <vt:lpstr>Leveraging transfer learning</vt:lpstr>
      <vt:lpstr>Transfer learning</vt:lpstr>
      <vt:lpstr>Transfer Learning for GoldSpot</vt:lpstr>
      <vt:lpstr>PowerPoint Presentation</vt:lpstr>
      <vt:lpstr>Project Outline</vt:lpstr>
      <vt:lpstr>Gathering Data</vt:lpstr>
      <vt:lpstr>Finding Key Words</vt:lpstr>
      <vt:lpstr>Choosing Labels&amp; Annotating Data</vt:lpstr>
      <vt:lpstr>What’s In a Tweet?</vt:lpstr>
      <vt:lpstr>Annotating Tweets – Sample Chart</vt:lpstr>
      <vt:lpstr>Annotating Tweets</vt:lpstr>
      <vt:lpstr>Comparing with BOW apporaches</vt:lpstr>
      <vt:lpstr>PowerPoint Presentation</vt:lpstr>
      <vt:lpstr>ULM-FiT</vt:lpstr>
      <vt:lpstr>Overview: RNNs and LSTMs</vt:lpstr>
      <vt:lpstr>Language Modelling</vt:lpstr>
      <vt:lpstr>Using Fastai</vt:lpstr>
      <vt:lpstr>Training the model</vt:lpstr>
      <vt:lpstr>PowerPoint Presentation</vt:lpstr>
      <vt:lpstr>Transformers</vt:lpstr>
      <vt:lpstr>BERT</vt:lpstr>
      <vt:lpstr>Pre-training BERT</vt:lpstr>
      <vt:lpstr>RoBERTa</vt:lpstr>
      <vt:lpstr>Training with BERT/RoBERTa</vt:lpstr>
      <vt:lpstr>BERT vs AWD-LSTM</vt:lpstr>
      <vt:lpstr>PowerPoint Presentation</vt:lpstr>
      <vt:lpstr>Improvements to the baseline model</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Аларон</dc:creator>
  <cp:keywords/>
  <dc:description/>
  <cp:lastModifiedBy>M. Tian</cp:lastModifiedBy>
  <cp:revision>98</cp:revision>
  <dcterms:created xsi:type="dcterms:W3CDTF">1601-01-01T00:00:00Z</dcterms:created>
  <dcterms:modified xsi:type="dcterms:W3CDTF">2020-02-13T19:17:24Z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0x0101004565A9A8195FE64989BD86C8651A53A8</vt:lpwstr>
  </property>
  <property fmtid="{D5CDD505-2E9C-101B-9397-08002B2CF9AE}" pid="3" name="AuthorIds_UIVersion_2560">
    <vt:lpwstr>14</vt:lpwstr>
  </property>
  <property fmtid="{D5CDD505-2E9C-101B-9397-08002B2CF9AE}" pid="4" name="AuthorIds_UIVersion_3584">
    <vt:lpwstr>14</vt:lpwstr>
  </property>
  <property fmtid="{D5CDD505-2E9C-101B-9397-08002B2CF9AE}" pid="5" name="AuthorIds_UIVersion_4608">
    <vt:lpwstr>28</vt:lpwstr>
  </property>
</Properties>
</file>